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60" r:id="rId4"/>
    <p:sldId id="261" r:id="rId5"/>
    <p:sldId id="258" r:id="rId6"/>
    <p:sldId id="259" r:id="rId7"/>
    <p:sldId id="262" r:id="rId8"/>
    <p:sldId id="264" r:id="rId9"/>
    <p:sldId id="265" r:id="rId10"/>
    <p:sldId id="267" r:id="rId11"/>
    <p:sldId id="268" r:id="rId12"/>
    <p:sldId id="266"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63" r:id="rId27"/>
    <p:sldId id="282" r:id="rId28"/>
    <p:sldId id="283" r:id="rId29"/>
  </p:sldIdLst>
  <p:sldSz cx="9144000" cy="6858000" type="screen4x3"/>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1434" y="-102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audio" Target="../media/audio1.wav"/><Relationship Id="rId4"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audio" Target="../media/audio1.wav"/><Relationship Id="rId4"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audio" Target="../media/audio1.wav"/><Relationship Id="rId4"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audio" Target="../media/audio1.wav"/><Relationship Id="rId4"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audio" Target="../media/audio1.wav"/><Relationship Id="rId4"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audio" Target="../media/audio1.wav"/><Relationship Id="rId4"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59280"/>
            <a:ext cx="6400800" cy="1295400"/>
          </a:xfrm>
        </p:spPr>
        <p:txBody>
          <a:bodyPr/>
          <a:lstStyle/>
          <a:p>
            <a:r>
              <a:rPr lang="pt-PT" smtClean="0"/>
              <a:t>Clique para editar o estilo</a:t>
            </a:r>
            <a:endParaRPr lang="en-US" dirty="0"/>
          </a:p>
        </p:txBody>
      </p:sp>
      <p:pic>
        <p:nvPicPr>
          <p:cNvPr id="8" name="Picture 7" descr="flourish2.png"/>
          <p:cNvPicPr>
            <a:picLocks noChangeAspect="1"/>
          </p:cNvPicPr>
          <p:nvPr/>
        </p:nvPicPr>
        <p:blipFill>
          <a:blip r:embed="rId3">
            <a:duotone>
              <a:prstClr val="black"/>
              <a:schemeClr val="tx2">
                <a:tint val="45000"/>
                <a:satMod val="400000"/>
              </a:schemeClr>
            </a:duotone>
            <a:lum bright="-14000"/>
          </a:blip>
          <a:stretch>
            <a:fillRect/>
          </a:stretch>
        </p:blipFill>
        <p:spPr>
          <a:xfrm>
            <a:off x="0" y="2801112"/>
            <a:ext cx="9144000" cy="932688"/>
          </a:xfrm>
          <a:prstGeom prst="rect">
            <a:avLst/>
          </a:prstGeom>
        </p:spPr>
      </p:pic>
      <p:sp>
        <p:nvSpPr>
          <p:cNvPr id="3" name="Subtitle 2"/>
          <p:cNvSpPr>
            <a:spLocks noGrp="1"/>
          </p:cNvSpPr>
          <p:nvPr>
            <p:ph type="subTitle" idx="1"/>
          </p:nvPr>
        </p:nvSpPr>
        <p:spPr>
          <a:xfrm>
            <a:off x="1371600" y="3429000"/>
            <a:ext cx="64008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Faça clique para editar o estilo</a:t>
            </a:r>
            <a:endParaRPr lang="en-US" dirty="0"/>
          </a:p>
        </p:txBody>
      </p:sp>
      <p:sp>
        <p:nvSpPr>
          <p:cNvPr id="4" name="Date Placeholder 3"/>
          <p:cNvSpPr>
            <a:spLocks noGrp="1"/>
          </p:cNvSpPr>
          <p:nvPr>
            <p:ph type="dt" sz="half" idx="10"/>
          </p:nvPr>
        </p:nvSpPr>
        <p:spPr bwMode="white"/>
        <p:txBody>
          <a:bodyPr/>
          <a:lstStyle/>
          <a:p>
            <a:fld id="{F31080F2-45A9-4FDA-A4F5-51BEAEB9CB1D}" type="datetimeFigureOut">
              <a:rPr lang="pt-PT" smtClean="0"/>
              <a:t>21-03-2019</a:t>
            </a:fld>
            <a:endParaRPr lang="pt-PT"/>
          </a:p>
        </p:txBody>
      </p:sp>
      <p:sp>
        <p:nvSpPr>
          <p:cNvPr id="5" name="Footer Placeholder 4"/>
          <p:cNvSpPr>
            <a:spLocks noGrp="1"/>
          </p:cNvSpPr>
          <p:nvPr>
            <p:ph type="ftr" sz="quarter" idx="11"/>
          </p:nvPr>
        </p:nvSpPr>
        <p:spPr bwMode="white"/>
        <p:txBody>
          <a:bodyPr/>
          <a:lstStyle/>
          <a:p>
            <a:endParaRPr lang="pt-PT"/>
          </a:p>
        </p:txBody>
      </p:sp>
      <p:sp>
        <p:nvSpPr>
          <p:cNvPr id="6" name="Slide Number Placeholder 5"/>
          <p:cNvSpPr>
            <a:spLocks noGrp="1"/>
          </p:cNvSpPr>
          <p:nvPr>
            <p:ph type="sldNum" sz="quarter" idx="12"/>
          </p:nvPr>
        </p:nvSpPr>
        <p:spPr/>
        <p:txBody>
          <a:bodyPr/>
          <a:lstStyle/>
          <a:p>
            <a:fld id="{2C5BFC24-6454-40A0-88DF-8D36332C4E85}" type="slidenum">
              <a:rPr lang="pt-PT" smtClean="0"/>
              <a:t>‹nº›</a:t>
            </a:fld>
            <a:endParaRPr lang="pt-PT"/>
          </a:p>
        </p:txBody>
      </p:sp>
    </p:spTree>
  </p:cSld>
  <p:clrMapOvr>
    <a:masterClrMapping/>
  </p:clrMapOvr>
  <mc:AlternateContent xmlns:mc="http://schemas.openxmlformats.org/markup-compatibility/2006" xmlns:p14="http://schemas.microsoft.com/office/powerpoint/2010/main">
    <mc:Choice Requires="p14">
      <p:transition p14:dur="250" advTm="1000">
        <p:split orient="vert"/>
        <p:sndAc>
          <p:stSnd>
            <p:snd r:embed="rId1" name="camera.wav"/>
          </p:stSnd>
        </p:sndAc>
      </p:transition>
    </mc:Choice>
    <mc:Fallback xmlns="">
      <p:transition advTm="1000">
        <p:split orient="vert"/>
        <p:sndAc>
          <p:stSnd>
            <p:snd r:embed="rId4" name="camera.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a:p>
        </p:txBody>
      </p:sp>
      <p:sp>
        <p:nvSpPr>
          <p:cNvPr id="3" name="Vertical Text Placeholder 2"/>
          <p:cNvSpPr>
            <a:spLocks noGrp="1"/>
          </p:cNvSpPr>
          <p:nvPr>
            <p:ph type="body" orient="vert" idx="1"/>
          </p:nvPr>
        </p:nvSpPr>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Date Placeholder 3"/>
          <p:cNvSpPr>
            <a:spLocks noGrp="1"/>
          </p:cNvSpPr>
          <p:nvPr>
            <p:ph type="dt" sz="half" idx="10"/>
          </p:nvPr>
        </p:nvSpPr>
        <p:spPr/>
        <p:txBody>
          <a:bodyPr/>
          <a:lstStyle/>
          <a:p>
            <a:fld id="{F31080F2-45A9-4FDA-A4F5-51BEAEB9CB1D}" type="datetimeFigureOut">
              <a:rPr lang="pt-PT" smtClean="0"/>
              <a:t>21-03-2019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2C5BFC24-6454-40A0-88DF-8D36332C4E85}" type="slidenum">
              <a:rPr lang="pt-PT" smtClean="0"/>
              <a:t>‹nº›</a:t>
            </a:fld>
            <a:endParaRPr lang="pt-PT"/>
          </a:p>
        </p:txBody>
      </p:sp>
    </p:spTree>
  </p:cSld>
  <p:clrMapOvr>
    <a:masterClrMapping/>
  </p:clrMapOvr>
  <mc:AlternateContent xmlns:mc="http://schemas.openxmlformats.org/markup-compatibility/2006" xmlns:p14="http://schemas.microsoft.com/office/powerpoint/2010/main">
    <mc:Choice Requires="p14">
      <p:transition p14:dur="250" advTm="1000">
        <p:split orient="vert"/>
        <p:sndAc>
          <p:stSnd>
            <p:snd r:embed="rId1" name="camera.wav"/>
          </p:stSnd>
        </p:sndAc>
      </p:transition>
    </mc:Choice>
    <mc:Fallback xmlns="">
      <p:transition advTm="1000">
        <p:split orient="vert"/>
        <p:sndAc>
          <p:stSnd>
            <p:snd r:embed="rId3" name="camera.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09041"/>
            <a:ext cx="1295400" cy="4318000"/>
          </a:xfrm>
        </p:spPr>
        <p:txBody>
          <a:bodyPr vert="eaVert"/>
          <a:lstStyle/>
          <a:p>
            <a:r>
              <a:rPr lang="pt-PT" smtClean="0"/>
              <a:t>Clique para editar o estilo</a:t>
            </a:r>
            <a:endParaRPr lang="en-US" dirty="0"/>
          </a:p>
        </p:txBody>
      </p:sp>
      <p:sp>
        <p:nvSpPr>
          <p:cNvPr id="3" name="Vertical Text Placeholder 2"/>
          <p:cNvSpPr>
            <a:spLocks noGrp="1"/>
          </p:cNvSpPr>
          <p:nvPr>
            <p:ph type="body" orient="vert" idx="1"/>
          </p:nvPr>
        </p:nvSpPr>
        <p:spPr>
          <a:xfrm>
            <a:off x="1295400" y="1219199"/>
            <a:ext cx="5181600" cy="4267201"/>
          </a:xfrm>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10"/>
          </p:nvPr>
        </p:nvSpPr>
        <p:spPr/>
        <p:txBody>
          <a:bodyPr/>
          <a:lstStyle/>
          <a:p>
            <a:fld id="{F31080F2-45A9-4FDA-A4F5-51BEAEB9CB1D}" type="datetimeFigureOut">
              <a:rPr lang="pt-PT" smtClean="0"/>
              <a:t>21-03-2019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2C5BFC24-6454-40A0-88DF-8D36332C4E85}" type="slidenum">
              <a:rPr lang="pt-PT" smtClean="0"/>
              <a:t>‹nº›</a:t>
            </a:fld>
            <a:endParaRPr lang="pt-PT"/>
          </a:p>
        </p:txBody>
      </p:sp>
    </p:spTree>
  </p:cSld>
  <p:clrMapOvr>
    <a:masterClrMapping/>
  </p:clrMapOvr>
  <mc:AlternateContent xmlns:mc="http://schemas.openxmlformats.org/markup-compatibility/2006" xmlns:p14="http://schemas.microsoft.com/office/powerpoint/2010/main">
    <mc:Choice Requires="p14">
      <p:transition p14:dur="250" advTm="1000">
        <p:split orient="vert"/>
        <p:sndAc>
          <p:stSnd>
            <p:snd r:embed="rId1" name="camera.wav"/>
          </p:stSnd>
        </p:sndAc>
      </p:transition>
    </mc:Choice>
    <mc:Fallback xmlns="">
      <p:transition advTm="1000">
        <p:split orient="vert"/>
        <p:sndAc>
          <p:stSnd>
            <p:snd r:embed="rId3" name="camera.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dirty="0"/>
          </a:p>
        </p:txBody>
      </p:sp>
      <p:sp>
        <p:nvSpPr>
          <p:cNvPr id="3" name="Content Placeholder 2"/>
          <p:cNvSpPr>
            <a:spLocks noGrp="1"/>
          </p:cNvSpPr>
          <p:nvPr>
            <p:ph idx="1"/>
          </p:nvPr>
        </p:nvSpPr>
        <p:spPr>
          <a:xfrm>
            <a:off x="1371600" y="2438400"/>
            <a:ext cx="6400800" cy="3048001"/>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10"/>
          </p:nvPr>
        </p:nvSpPr>
        <p:spPr/>
        <p:txBody>
          <a:bodyPr/>
          <a:lstStyle/>
          <a:p>
            <a:fld id="{F31080F2-45A9-4FDA-A4F5-51BEAEB9CB1D}" type="datetimeFigureOut">
              <a:rPr lang="pt-PT" smtClean="0"/>
              <a:t>21-03-2019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2C5BFC24-6454-40A0-88DF-8D36332C4E85}" type="slidenum">
              <a:rPr lang="pt-PT" smtClean="0"/>
              <a:t>‹nº›</a:t>
            </a:fld>
            <a:endParaRPr lang="pt-PT"/>
          </a:p>
        </p:txBody>
      </p:sp>
      <p:pic>
        <p:nvPicPr>
          <p:cNvPr id="9" name="Picture 8" descr="flourish2.png"/>
          <p:cNvPicPr>
            <a:picLocks noChangeAspect="1"/>
          </p:cNvPicPr>
          <p:nvPr/>
        </p:nvPicPr>
        <p:blipFill>
          <a:blip r:embed="rId3">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advTm="1000">
        <p:split orient="vert"/>
        <p:sndAc>
          <p:stSnd>
            <p:snd r:embed="rId1" name="camera.wav"/>
          </p:stSnd>
        </p:sndAc>
      </p:transition>
    </mc:Choice>
    <mc:Fallback xmlns="">
      <p:transition advTm="1000">
        <p:split orient="vert"/>
        <p:sndAc>
          <p:stSnd>
            <p:snd r:embed="rId4" name="camera.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31080F2-45A9-4FDA-A4F5-51BEAEB9CB1D}" type="datetimeFigureOut">
              <a:rPr lang="pt-PT" smtClean="0"/>
              <a:t>21-03-2019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2C5BFC24-6454-40A0-88DF-8D36332C4E85}" type="slidenum">
              <a:rPr lang="pt-PT" smtClean="0"/>
              <a:t>‹nº›</a:t>
            </a:fld>
            <a:endParaRPr lang="pt-PT"/>
          </a:p>
        </p:txBody>
      </p:sp>
      <p:pic>
        <p:nvPicPr>
          <p:cNvPr id="7" name="Picture 6" descr="flourish2.png"/>
          <p:cNvPicPr>
            <a:picLocks noChangeAspect="1"/>
          </p:cNvPicPr>
          <p:nvPr/>
        </p:nvPicPr>
        <p:blipFill>
          <a:blip r:embed="rId3">
            <a:duotone>
              <a:prstClr val="black"/>
              <a:schemeClr val="tx2">
                <a:tint val="45000"/>
                <a:satMod val="400000"/>
              </a:schemeClr>
            </a:duotone>
            <a:lum bright="-14000"/>
          </a:blip>
          <a:stretch>
            <a:fillRect/>
          </a:stretch>
        </p:blipFill>
        <p:spPr>
          <a:xfrm>
            <a:off x="0" y="2684462"/>
            <a:ext cx="9144000" cy="932688"/>
          </a:xfrm>
          <a:prstGeom prst="rect">
            <a:avLst/>
          </a:prstGeom>
        </p:spPr>
      </p:pic>
      <p:sp>
        <p:nvSpPr>
          <p:cNvPr id="2" name="Title 1"/>
          <p:cNvSpPr>
            <a:spLocks noGrp="1"/>
          </p:cNvSpPr>
          <p:nvPr>
            <p:ph type="title"/>
          </p:nvPr>
        </p:nvSpPr>
        <p:spPr>
          <a:xfrm>
            <a:off x="1447800" y="3410267"/>
            <a:ext cx="6248400" cy="1456373"/>
          </a:xfrm>
        </p:spPr>
        <p:txBody>
          <a:bodyPr anchor="t">
            <a:normAutofit/>
          </a:bodyPr>
          <a:lstStyle>
            <a:lvl1pPr algn="ctr">
              <a:defRPr sz="3600" b="0" i="0" cap="all" baseline="0"/>
            </a:lvl1pPr>
          </a:lstStyle>
          <a:p>
            <a:r>
              <a:rPr lang="pt-PT" smtClean="0"/>
              <a:t>Clique para editar o estilo</a:t>
            </a:r>
            <a:endParaRPr lang="en-US" dirty="0"/>
          </a:p>
        </p:txBody>
      </p:sp>
      <p:sp>
        <p:nvSpPr>
          <p:cNvPr id="3" name="Text Placeholder 2"/>
          <p:cNvSpPr>
            <a:spLocks noGrp="1"/>
          </p:cNvSpPr>
          <p:nvPr>
            <p:ph type="body" idx="1"/>
          </p:nvPr>
        </p:nvSpPr>
        <p:spPr>
          <a:xfrm>
            <a:off x="1447800" y="1503680"/>
            <a:ext cx="62484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smtClean="0"/>
              <a:t>Clique para editar os estilos</a:t>
            </a:r>
          </a:p>
        </p:txBody>
      </p:sp>
      <p:pic>
        <p:nvPicPr>
          <p:cNvPr id="8" name="Picture 7" descr="flourish2.png"/>
          <p:cNvPicPr>
            <a:picLocks noChangeAspect="1"/>
          </p:cNvPicPr>
          <p:nvPr/>
        </p:nvPicPr>
        <p:blipFill>
          <a:blip r:embed="rId3">
            <a:duotone>
              <a:prstClr val="black"/>
              <a:schemeClr val="tx2">
                <a:tint val="45000"/>
                <a:satMod val="400000"/>
              </a:schemeClr>
            </a:duotone>
            <a:lum bright="-14000"/>
          </a:blip>
          <a:stretch>
            <a:fillRect/>
          </a:stretch>
        </p:blipFill>
        <p:spPr>
          <a:xfrm>
            <a:off x="0" y="2684462"/>
            <a:ext cx="9144000" cy="93268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advTm="1000">
        <p:split orient="vert"/>
        <p:sndAc>
          <p:stSnd>
            <p:snd r:embed="rId1" name="camera.wav"/>
          </p:stSnd>
        </p:sndAc>
      </p:transition>
    </mc:Choice>
    <mc:Fallback xmlns="">
      <p:transition advTm="1000">
        <p:split orient="vert"/>
        <p:sndAc>
          <p:stSnd>
            <p:snd r:embed="rId4" name="camera.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371600" y="2438400"/>
            <a:ext cx="3124200" cy="3124200"/>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2" name="Title 1"/>
          <p:cNvSpPr>
            <a:spLocks noGrp="1"/>
          </p:cNvSpPr>
          <p:nvPr>
            <p:ph type="title"/>
          </p:nvPr>
        </p:nvSpPr>
        <p:spPr/>
        <p:txBody>
          <a:bodyPr/>
          <a:lstStyle/>
          <a:p>
            <a:r>
              <a:rPr lang="pt-PT" smtClean="0"/>
              <a:t>Clique para editar o estilo</a:t>
            </a:r>
            <a:endParaRPr lang="en-US"/>
          </a:p>
        </p:txBody>
      </p:sp>
      <p:sp>
        <p:nvSpPr>
          <p:cNvPr id="5" name="Date Placeholder 4"/>
          <p:cNvSpPr>
            <a:spLocks noGrp="1"/>
          </p:cNvSpPr>
          <p:nvPr>
            <p:ph type="dt" sz="half" idx="10"/>
          </p:nvPr>
        </p:nvSpPr>
        <p:spPr/>
        <p:txBody>
          <a:bodyPr/>
          <a:lstStyle/>
          <a:p>
            <a:fld id="{F31080F2-45A9-4FDA-A4F5-51BEAEB9CB1D}" type="datetimeFigureOut">
              <a:rPr lang="pt-PT" smtClean="0"/>
              <a:t>21-03-2019</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2C5BFC24-6454-40A0-88DF-8D36332C4E85}" type="slidenum">
              <a:rPr lang="pt-PT" smtClean="0"/>
              <a:t>‹nº›</a:t>
            </a:fld>
            <a:endParaRPr lang="pt-PT"/>
          </a:p>
        </p:txBody>
      </p:sp>
      <p:sp>
        <p:nvSpPr>
          <p:cNvPr id="12" name="Content Placeholder 11"/>
          <p:cNvSpPr>
            <a:spLocks noGrp="1"/>
          </p:cNvSpPr>
          <p:nvPr>
            <p:ph sz="quarter" idx="14"/>
          </p:nvPr>
        </p:nvSpPr>
        <p:spPr>
          <a:xfrm>
            <a:off x="4648200" y="2438400"/>
            <a:ext cx="3124200" cy="3124200"/>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pic>
        <p:nvPicPr>
          <p:cNvPr id="9" name="Picture 8" descr="flourish2.png"/>
          <p:cNvPicPr>
            <a:picLocks noChangeAspect="1"/>
          </p:cNvPicPr>
          <p:nvPr/>
        </p:nvPicPr>
        <p:blipFill>
          <a:blip r:embed="rId3">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advTm="1000">
        <p:split orient="vert"/>
        <p:sndAc>
          <p:stSnd>
            <p:snd r:embed="rId1" name="camera.wav"/>
          </p:stSnd>
        </p:sndAc>
      </p:transition>
    </mc:Choice>
    <mc:Fallback xmlns="">
      <p:transition advTm="1000">
        <p:split orient="vert"/>
        <p:sndAc>
          <p:stSnd>
            <p:snd r:embed="rId4" name="camera.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3">
            <a:clrChange>
              <a:clrFrom>
                <a:srgbClr val="000000">
                  <a:alpha val="0"/>
                </a:srgbClr>
              </a:clrFrom>
              <a:clrTo>
                <a:srgbClr val="000000">
                  <a:alpha val="0"/>
                </a:srgbClr>
              </a:clrTo>
            </a:clrChange>
            <a:lum bright="-14000"/>
          </a:blip>
          <a:stretch>
            <a:fillRect/>
          </a:stretch>
        </p:blipFill>
        <p:spPr>
          <a:xfrm>
            <a:off x="0" y="1618488"/>
            <a:ext cx="9144000" cy="932688"/>
          </a:xfrm>
          <a:prstGeom prst="rect">
            <a:avLst/>
          </a:prstGeom>
        </p:spPr>
      </p:pic>
      <p:sp>
        <p:nvSpPr>
          <p:cNvPr id="11" name="Content Placeholder 10"/>
          <p:cNvSpPr>
            <a:spLocks noGrp="1"/>
          </p:cNvSpPr>
          <p:nvPr>
            <p:ph sz="quarter" idx="13"/>
          </p:nvPr>
        </p:nvSpPr>
        <p:spPr>
          <a:xfrm>
            <a:off x="1371600" y="2819400"/>
            <a:ext cx="3124200" cy="2743200"/>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13" name="Content Placeholder 12"/>
          <p:cNvSpPr>
            <a:spLocks noGrp="1"/>
          </p:cNvSpPr>
          <p:nvPr>
            <p:ph sz="quarter" idx="14"/>
          </p:nvPr>
        </p:nvSpPr>
        <p:spPr>
          <a:xfrm>
            <a:off x="4648200" y="2819400"/>
            <a:ext cx="3124200" cy="2743200"/>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2" name="Title 1"/>
          <p:cNvSpPr>
            <a:spLocks noGrp="1"/>
          </p:cNvSpPr>
          <p:nvPr>
            <p:ph type="title"/>
          </p:nvPr>
        </p:nvSpPr>
        <p:spPr/>
        <p:txBody>
          <a:bodyPr/>
          <a:lstStyle>
            <a:lvl1pPr>
              <a:defRPr/>
            </a:lvl1pPr>
          </a:lstStyle>
          <a:p>
            <a:r>
              <a:rPr lang="pt-PT" smtClean="0"/>
              <a:t>Clique para editar o estilo</a:t>
            </a:r>
            <a:endParaRPr lang="en-US"/>
          </a:p>
        </p:txBody>
      </p:sp>
      <p:sp>
        <p:nvSpPr>
          <p:cNvPr id="3" name="Text Placeholder 2"/>
          <p:cNvSpPr>
            <a:spLocks noGrp="1"/>
          </p:cNvSpPr>
          <p:nvPr>
            <p:ph type="body" idx="1"/>
          </p:nvPr>
        </p:nvSpPr>
        <p:spPr>
          <a:xfrm>
            <a:off x="1371600" y="2362201"/>
            <a:ext cx="3125788"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5" name="Text Placeholder 4"/>
          <p:cNvSpPr>
            <a:spLocks noGrp="1"/>
          </p:cNvSpPr>
          <p:nvPr>
            <p:ph type="body" sz="quarter" idx="3"/>
          </p:nvPr>
        </p:nvSpPr>
        <p:spPr>
          <a:xfrm>
            <a:off x="4645025" y="2359152"/>
            <a:ext cx="3127375"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7" name="Date Placeholder 6"/>
          <p:cNvSpPr>
            <a:spLocks noGrp="1"/>
          </p:cNvSpPr>
          <p:nvPr>
            <p:ph type="dt" sz="half" idx="10"/>
          </p:nvPr>
        </p:nvSpPr>
        <p:spPr/>
        <p:txBody>
          <a:bodyPr/>
          <a:lstStyle/>
          <a:p>
            <a:fld id="{F31080F2-45A9-4FDA-A4F5-51BEAEB9CB1D}" type="datetimeFigureOut">
              <a:rPr lang="pt-PT" smtClean="0"/>
              <a:t>21-03-2019</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2C5BFC24-6454-40A0-88DF-8D36332C4E85}" type="slidenum">
              <a:rPr lang="pt-PT" smtClean="0"/>
              <a:t>‹nº›</a:t>
            </a:fld>
            <a:endParaRPr lang="pt-PT"/>
          </a:p>
        </p:txBody>
      </p:sp>
    </p:spTree>
  </p:cSld>
  <p:clrMapOvr>
    <a:masterClrMapping/>
  </p:clrMapOvr>
  <mc:AlternateContent xmlns:mc="http://schemas.openxmlformats.org/markup-compatibility/2006" xmlns:p14="http://schemas.microsoft.com/office/powerpoint/2010/main">
    <mc:Choice Requires="p14">
      <p:transition p14:dur="250" advTm="1000">
        <p:split orient="vert"/>
        <p:sndAc>
          <p:stSnd>
            <p:snd r:embed="rId1" name="camera.wav"/>
          </p:stSnd>
        </p:sndAc>
      </p:transition>
    </mc:Choice>
    <mc:Fallback xmlns="">
      <p:transition advTm="1000">
        <p:split orient="vert"/>
        <p:sndAc>
          <p:stSnd>
            <p:snd r:embed="rId4" name="camera.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a:p>
        </p:txBody>
      </p:sp>
      <p:sp>
        <p:nvSpPr>
          <p:cNvPr id="3" name="Date Placeholder 2"/>
          <p:cNvSpPr>
            <a:spLocks noGrp="1"/>
          </p:cNvSpPr>
          <p:nvPr>
            <p:ph type="dt" sz="half" idx="10"/>
          </p:nvPr>
        </p:nvSpPr>
        <p:spPr/>
        <p:txBody>
          <a:bodyPr/>
          <a:lstStyle/>
          <a:p>
            <a:fld id="{F31080F2-45A9-4FDA-A4F5-51BEAEB9CB1D}" type="datetimeFigureOut">
              <a:rPr lang="pt-PT" smtClean="0"/>
              <a:t>21-03-2019</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2C5BFC24-6454-40A0-88DF-8D36332C4E85}" type="slidenum">
              <a:rPr lang="pt-PT" smtClean="0"/>
              <a:t>‹nº›</a:t>
            </a:fld>
            <a:endParaRPr lang="pt-PT"/>
          </a:p>
        </p:txBody>
      </p:sp>
      <p:pic>
        <p:nvPicPr>
          <p:cNvPr id="7" name="Picture 6" descr="flourish2.png"/>
          <p:cNvPicPr>
            <a:picLocks noChangeAspect="1"/>
          </p:cNvPicPr>
          <p:nvPr/>
        </p:nvPicPr>
        <p:blipFill>
          <a:blip r:embed="rId3">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advTm="1000">
        <p:split orient="vert"/>
        <p:sndAc>
          <p:stSnd>
            <p:snd r:embed="rId1" name="camera.wav"/>
          </p:stSnd>
        </p:sndAc>
      </p:transition>
    </mc:Choice>
    <mc:Fallback xmlns="">
      <p:transition advTm="1000">
        <p:split orient="vert"/>
        <p:sndAc>
          <p:stSnd>
            <p:snd r:embed="rId4" name="camera.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31080F2-45A9-4FDA-A4F5-51BEAEB9CB1D}" type="datetimeFigureOut">
              <a:rPr lang="pt-PT" smtClean="0"/>
              <a:t>21-03-2019</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2C5BFC24-6454-40A0-88DF-8D36332C4E85}" type="slidenum">
              <a:rPr lang="pt-PT" smtClean="0"/>
              <a:t>‹nº›</a:t>
            </a:fld>
            <a:endParaRPr lang="pt-PT"/>
          </a:p>
        </p:txBody>
      </p:sp>
    </p:spTree>
  </p:cSld>
  <p:clrMapOvr>
    <a:masterClrMapping/>
  </p:clrMapOvr>
  <mc:AlternateContent xmlns:mc="http://schemas.openxmlformats.org/markup-compatibility/2006" xmlns:p14="http://schemas.microsoft.com/office/powerpoint/2010/main">
    <mc:Choice Requires="p14">
      <p:transition p14:dur="250" advTm="1000">
        <p:split orient="vert"/>
        <p:sndAc>
          <p:stSnd>
            <p:snd r:embed="rId1" name="camera.wav"/>
          </p:stSnd>
        </p:sndAc>
      </p:transition>
    </mc:Choice>
    <mc:Fallback xmlns="">
      <p:transition advTm="1000">
        <p:split orient="vert"/>
        <p:sndAc>
          <p:stSnd>
            <p:snd r:embed="rId3" name="camera.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4953001" y="1676400"/>
            <a:ext cx="2819399" cy="599440"/>
          </a:xfrm>
        </p:spPr>
        <p:txBody>
          <a:bodyPr anchor="b">
            <a:noAutofit/>
          </a:bodyPr>
          <a:lstStyle>
            <a:lvl1pPr algn="ctr">
              <a:defRPr sz="1700" b="1" cap="all" spc="0" baseline="0"/>
            </a:lvl1pPr>
          </a:lstStyle>
          <a:p>
            <a:r>
              <a:rPr lang="pt-PT" smtClean="0"/>
              <a:t>Clique para editar o estilo</a:t>
            </a:r>
            <a:endParaRPr lang="en-US" dirty="0"/>
          </a:p>
        </p:txBody>
      </p:sp>
      <p:sp>
        <p:nvSpPr>
          <p:cNvPr id="4" name="Text Placeholder 3"/>
          <p:cNvSpPr>
            <a:spLocks noGrp="1"/>
          </p:cNvSpPr>
          <p:nvPr>
            <p:ph type="body" sz="half" idx="2"/>
          </p:nvPr>
        </p:nvSpPr>
        <p:spPr>
          <a:xfrm>
            <a:off x="4953001" y="2275840"/>
            <a:ext cx="28193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Clique para editar os estilos</a:t>
            </a:r>
          </a:p>
        </p:txBody>
      </p:sp>
      <p:sp>
        <p:nvSpPr>
          <p:cNvPr id="5" name="Date Placeholder 4"/>
          <p:cNvSpPr>
            <a:spLocks noGrp="1"/>
          </p:cNvSpPr>
          <p:nvPr>
            <p:ph type="dt" sz="half" idx="10"/>
          </p:nvPr>
        </p:nvSpPr>
        <p:spPr/>
        <p:txBody>
          <a:bodyPr/>
          <a:lstStyle/>
          <a:p>
            <a:fld id="{F31080F2-45A9-4FDA-A4F5-51BEAEB9CB1D}" type="datetimeFigureOut">
              <a:rPr lang="pt-PT" smtClean="0"/>
              <a:t>21-03-2019</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2C5BFC24-6454-40A0-88DF-8D36332C4E85}" type="slidenum">
              <a:rPr lang="pt-PT" smtClean="0"/>
              <a:t>‹nº›</a:t>
            </a:fld>
            <a:endParaRPr lang="pt-PT"/>
          </a:p>
        </p:txBody>
      </p:sp>
      <p:sp>
        <p:nvSpPr>
          <p:cNvPr id="9" name="Content Placeholder 8"/>
          <p:cNvSpPr>
            <a:spLocks noGrp="1"/>
          </p:cNvSpPr>
          <p:nvPr>
            <p:ph sz="quarter" idx="13"/>
          </p:nvPr>
        </p:nvSpPr>
        <p:spPr>
          <a:xfrm>
            <a:off x="1371600" y="1676400"/>
            <a:ext cx="3276600" cy="3505200"/>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Tree>
  </p:cSld>
  <p:clrMapOvr>
    <a:masterClrMapping/>
  </p:clrMapOvr>
  <mc:AlternateContent xmlns:mc="http://schemas.openxmlformats.org/markup-compatibility/2006" xmlns:p14="http://schemas.microsoft.com/office/powerpoint/2010/main">
    <mc:Choice Requires="p14">
      <p:transition p14:dur="250" advTm="1000">
        <p:split orient="vert"/>
        <p:sndAc>
          <p:stSnd>
            <p:snd r:embed="rId1" name="camera.wav"/>
          </p:stSnd>
        </p:sndAc>
      </p:transition>
    </mc:Choice>
    <mc:Fallback xmlns="">
      <p:transition advTm="1000">
        <p:split orient="vert"/>
        <p:sndAc>
          <p:stSnd>
            <p:snd r:embed="rId3" name="camera.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10" name="Plaque 9"/>
          <p:cNvSpPr/>
          <p:nvPr/>
        </p:nvSpPr>
        <p:spPr>
          <a:xfrm>
            <a:off x="1463040" y="1847088"/>
            <a:ext cx="3090672" cy="3090672"/>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53000" y="1676400"/>
            <a:ext cx="2819400" cy="599440"/>
          </a:xfrm>
        </p:spPr>
        <p:txBody>
          <a:bodyPr anchor="b">
            <a:noAutofit/>
          </a:bodyPr>
          <a:lstStyle>
            <a:lvl1pPr algn="ctr">
              <a:defRPr sz="1700" b="1" cap="all" spc="0" baseline="0"/>
            </a:lvl1pPr>
          </a:lstStyle>
          <a:p>
            <a:r>
              <a:rPr lang="pt-PT" smtClean="0"/>
              <a:t>Clique para editar o estilo</a:t>
            </a:r>
            <a:endParaRPr lang="en-US" dirty="0"/>
          </a:p>
        </p:txBody>
      </p:sp>
      <p:sp>
        <p:nvSpPr>
          <p:cNvPr id="3" name="Picture Placeholder 2"/>
          <p:cNvSpPr>
            <a:spLocks noGrp="1"/>
          </p:cNvSpPr>
          <p:nvPr>
            <p:ph type="pic" idx="1"/>
          </p:nvPr>
        </p:nvSpPr>
        <p:spPr>
          <a:xfrm>
            <a:off x="1524000" y="1905000"/>
            <a:ext cx="2971800" cy="29718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Clique no ícone para adicionar uma imagem</a:t>
            </a:r>
            <a:endParaRPr lang="en-US" dirty="0"/>
          </a:p>
        </p:txBody>
      </p:sp>
      <p:sp>
        <p:nvSpPr>
          <p:cNvPr id="4" name="Text Placeholder 3"/>
          <p:cNvSpPr>
            <a:spLocks noGrp="1"/>
          </p:cNvSpPr>
          <p:nvPr>
            <p:ph type="body" sz="half" idx="2"/>
          </p:nvPr>
        </p:nvSpPr>
        <p:spPr>
          <a:xfrm>
            <a:off x="4953000" y="2276856"/>
            <a:ext cx="28194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Clique para editar os estilos</a:t>
            </a:r>
          </a:p>
        </p:txBody>
      </p:sp>
      <p:sp>
        <p:nvSpPr>
          <p:cNvPr id="5" name="Date Placeholder 4"/>
          <p:cNvSpPr>
            <a:spLocks noGrp="1"/>
          </p:cNvSpPr>
          <p:nvPr>
            <p:ph type="dt" sz="half" idx="10"/>
          </p:nvPr>
        </p:nvSpPr>
        <p:spPr/>
        <p:txBody>
          <a:bodyPr/>
          <a:lstStyle/>
          <a:p>
            <a:fld id="{F31080F2-45A9-4FDA-A4F5-51BEAEB9CB1D}" type="datetimeFigureOut">
              <a:rPr lang="pt-PT" smtClean="0"/>
              <a:t>21-03-2019</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2C5BFC24-6454-40A0-88DF-8D36332C4E85}" type="slidenum">
              <a:rPr lang="pt-PT" smtClean="0"/>
              <a:t>‹nº›</a:t>
            </a:fld>
            <a:endParaRPr lang="pt-PT"/>
          </a:p>
        </p:txBody>
      </p:sp>
    </p:spTree>
  </p:cSld>
  <p:clrMapOvr>
    <a:masterClrMapping/>
  </p:clrMapOvr>
  <mc:AlternateContent xmlns:mc="http://schemas.openxmlformats.org/markup-compatibility/2006" xmlns:p14="http://schemas.microsoft.com/office/powerpoint/2010/main">
    <mc:Choice Requires="p14">
      <p:transition p14:dur="250" advTm="1000">
        <p:split orient="vert"/>
        <p:sndAc>
          <p:stSnd>
            <p:snd r:embed="rId1" name="camera.wav"/>
          </p:stSnd>
        </p:sndAc>
      </p:transition>
    </mc:Choice>
    <mc:Fallback xmlns="">
      <p:transition advTm="1000">
        <p:split orient="vert"/>
        <p:sndAc>
          <p:stSnd>
            <p:snd r:embed="rId3" name="camera.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audio" Target="../media/audio1.wav"/><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4"/>
          <a:stretch>
            <a:fillRect/>
          </a:stretch>
        </p:blipFill>
        <p:spPr>
          <a:xfrm>
            <a:off x="0" y="0"/>
            <a:ext cx="9144000" cy="6858000"/>
          </a:xfrm>
          <a:prstGeom prst="rect">
            <a:avLst/>
          </a:prstGeom>
        </p:spPr>
      </p:pic>
      <p:sp>
        <p:nvSpPr>
          <p:cNvPr id="2" name="Title Placeholder 1"/>
          <p:cNvSpPr>
            <a:spLocks noGrp="1"/>
          </p:cNvSpPr>
          <p:nvPr>
            <p:ph type="title"/>
          </p:nvPr>
        </p:nvSpPr>
        <p:spPr>
          <a:xfrm>
            <a:off x="1371600" y="1295400"/>
            <a:ext cx="6400800" cy="685800"/>
          </a:xfrm>
          <a:prstGeom prst="rect">
            <a:avLst/>
          </a:prstGeom>
        </p:spPr>
        <p:txBody>
          <a:bodyPr vert="horz" lIns="91440" tIns="45720" rIns="91440" bIns="45720" rtlCol="0" anchor="b" anchorCtr="0">
            <a:normAutofit/>
          </a:bodyPr>
          <a:lstStyle/>
          <a:p>
            <a:r>
              <a:rPr lang="pt-PT" smtClean="0"/>
              <a:t>Clique para editar o estilo</a:t>
            </a:r>
            <a:endParaRPr lang="en-US" dirty="0"/>
          </a:p>
        </p:txBody>
      </p:sp>
      <p:sp>
        <p:nvSpPr>
          <p:cNvPr id="3" name="Text Placeholder 2"/>
          <p:cNvSpPr>
            <a:spLocks noGrp="1"/>
          </p:cNvSpPr>
          <p:nvPr>
            <p:ph type="body" idx="1"/>
          </p:nvPr>
        </p:nvSpPr>
        <p:spPr>
          <a:xfrm>
            <a:off x="1371600" y="2057400"/>
            <a:ext cx="6400800" cy="3429001"/>
          </a:xfrm>
          <a:prstGeom prst="rect">
            <a:avLst/>
          </a:prstGeom>
        </p:spPr>
        <p:txBody>
          <a:bodyPr vert="horz" lIns="91440" tIns="45720" rIns="91440" bIns="45720" rtlCol="0">
            <a:normAutofit/>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2"/>
          </p:nvPr>
        </p:nvSpPr>
        <p:spPr bwMode="white">
          <a:xfrm>
            <a:off x="304800" y="6356350"/>
            <a:ext cx="2133600" cy="365125"/>
          </a:xfrm>
          <a:prstGeom prst="rect">
            <a:avLst/>
          </a:prstGeom>
          <a:ln>
            <a:noFill/>
          </a:ln>
        </p:spPr>
        <p:txBody>
          <a:bodyPr vert="horz" lIns="91440" tIns="45720" rIns="91440" bIns="45720" rtlCol="0" anchor="ctr"/>
          <a:lstStyle>
            <a:lvl1pPr algn="l">
              <a:defRPr sz="1100" baseline="0">
                <a:solidFill>
                  <a:schemeClr val="accent1">
                    <a:lumMod val="60000"/>
                    <a:lumOff val="40000"/>
                  </a:schemeClr>
                </a:solidFill>
              </a:defRPr>
            </a:lvl1pPr>
          </a:lstStyle>
          <a:p>
            <a:fld id="{F31080F2-45A9-4FDA-A4F5-51BEAEB9CB1D}" type="datetimeFigureOut">
              <a:rPr lang="pt-PT" smtClean="0"/>
              <a:t>21-03-2019</a:t>
            </a:fld>
            <a:endParaRPr lang="pt-PT"/>
          </a:p>
        </p:txBody>
      </p:sp>
      <p:sp>
        <p:nvSpPr>
          <p:cNvPr id="5" name="Footer Placeholder 4"/>
          <p:cNvSpPr>
            <a:spLocks noGrp="1"/>
          </p:cNvSpPr>
          <p:nvPr>
            <p:ph type="ftr" sz="quarter" idx="3"/>
          </p:nvPr>
        </p:nvSpPr>
        <p:spPr bwMode="white">
          <a:xfrm>
            <a:off x="2971800" y="6356350"/>
            <a:ext cx="3200400" cy="365125"/>
          </a:xfrm>
          <a:prstGeom prst="rect">
            <a:avLst/>
          </a:prstGeom>
        </p:spPr>
        <p:txBody>
          <a:bodyPr vert="horz" lIns="91440" tIns="45720" rIns="91440" bIns="45720" rtlCol="0" anchor="ctr"/>
          <a:lstStyle>
            <a:lvl1pPr algn="ctr">
              <a:defRPr sz="1100" baseline="0">
                <a:solidFill>
                  <a:schemeClr val="accent1">
                    <a:lumMod val="60000"/>
                    <a:lumOff val="40000"/>
                  </a:schemeClr>
                </a:solidFill>
              </a:defRPr>
            </a:lvl1pPr>
          </a:lstStyle>
          <a:p>
            <a:endParaRPr lang="pt-PT"/>
          </a:p>
        </p:txBody>
      </p:sp>
      <p:sp>
        <p:nvSpPr>
          <p:cNvPr id="6" name="Slide Number Placeholder 5"/>
          <p:cNvSpPr>
            <a:spLocks noGrp="1"/>
          </p:cNvSpPr>
          <p:nvPr>
            <p:ph type="sldNum" sz="quarter" idx="4"/>
          </p:nvPr>
        </p:nvSpPr>
        <p:spPr bwMode="white">
          <a:xfrm>
            <a:off x="6675120" y="6364224"/>
            <a:ext cx="2133600" cy="365125"/>
          </a:xfrm>
          <a:prstGeom prst="rect">
            <a:avLst/>
          </a:prstGeom>
        </p:spPr>
        <p:txBody>
          <a:bodyPr vert="horz" lIns="91440" tIns="45720" rIns="91440" bIns="45720" rtlCol="0" anchor="ctr"/>
          <a:lstStyle>
            <a:lvl1pPr algn="r">
              <a:defRPr sz="1200" b="1" baseline="0">
                <a:solidFill>
                  <a:schemeClr val="accent1">
                    <a:lumMod val="60000"/>
                    <a:lumOff val="40000"/>
                  </a:schemeClr>
                </a:solidFill>
              </a:defRPr>
            </a:lvl1pPr>
          </a:lstStyle>
          <a:p>
            <a:fld id="{2C5BFC24-6454-40A0-88DF-8D36332C4E85}" type="slidenum">
              <a:rPr lang="pt-PT" smtClean="0"/>
              <a:t>‹nº›</a:t>
            </a:fld>
            <a:endParaRPr lang="pt-PT"/>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p14:dur="250" advTm="1000">
        <p:split orient="vert"/>
        <p:sndAc>
          <p:stSnd>
            <p:snd r:embed="rId13" name="camera.wav"/>
          </p:stSnd>
        </p:sndAc>
      </p:transition>
    </mc:Choice>
    <mc:Fallback xmlns="">
      <p:transition advTm="1000">
        <p:split orient="vert"/>
        <p:sndAc>
          <p:stSnd>
            <p:snd r:embed="rId15" name="camera.wav"/>
          </p:stSnd>
        </p:sndAc>
      </p:transition>
    </mc:Fallback>
  </mc:AlternateContent>
  <p:txStyles>
    <p:titleStyle>
      <a:lvl1pPr algn="ctr" defTabSz="914400" rtl="0" eaLnBrk="1" latinLnBrk="0" hangingPunct="1">
        <a:spcBef>
          <a:spcPct val="0"/>
        </a:spcBef>
        <a:buNone/>
        <a:defRPr sz="3600" kern="1200" cap="all" spc="3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274320" algn="l" defTabSz="914400" rtl="0" eaLnBrk="1" latinLnBrk="0" hangingPunct="1">
        <a:lnSpc>
          <a:spcPct val="150000"/>
        </a:lnSpc>
        <a:spcBef>
          <a:spcPct val="20000"/>
        </a:spcBef>
        <a:buClrTx/>
        <a:buFont typeface="Wingdings" pitchFamily="2" charset="2"/>
        <a:buChar char="v"/>
        <a:defRPr sz="1800" kern="1200" baseline="0">
          <a:solidFill>
            <a:schemeClr val="tx1"/>
          </a:solidFill>
          <a:latin typeface="+mn-lt"/>
          <a:ea typeface="+mn-ea"/>
          <a:cs typeface="+mn-cs"/>
        </a:defRPr>
      </a:lvl1pPr>
      <a:lvl2pPr marL="742950" indent="-228600" algn="l" defTabSz="914400" rtl="0" eaLnBrk="1" latinLnBrk="0" hangingPunct="1">
        <a:spcBef>
          <a:spcPct val="20000"/>
        </a:spcBef>
        <a:buClrTx/>
        <a:buFont typeface="Arial" pitchFamily="34" charset="0"/>
        <a:buChar char="•"/>
        <a:defRPr sz="1600" kern="1200" baseline="0">
          <a:solidFill>
            <a:schemeClr val="tx1"/>
          </a:solidFill>
          <a:latin typeface="+mn-lt"/>
          <a:ea typeface="+mn-ea"/>
          <a:cs typeface="+mn-cs"/>
        </a:defRPr>
      </a:lvl2pPr>
      <a:lvl3pPr marL="11430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3pPr>
      <a:lvl4pPr marL="16002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l" defTabSz="9144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4.xml"/><Relationship Id="rId5" Type="http://schemas.openxmlformats.org/officeDocument/2006/relationships/audio" Target="../media/audio1.wav"/><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35.w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1893807" y="2438400"/>
            <a:ext cx="207978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ítulo 3"/>
          <p:cNvSpPr>
            <a:spLocks noGrp="1"/>
          </p:cNvSpPr>
          <p:nvPr>
            <p:ph type="title"/>
          </p:nvPr>
        </p:nvSpPr>
        <p:spPr/>
        <p:txBody>
          <a:bodyPr>
            <a:normAutofit fontScale="90000"/>
          </a:bodyPr>
          <a:lstStyle/>
          <a:p>
            <a:r>
              <a:rPr lang="pt-PT" dirty="0" smtClean="0"/>
              <a:t>          Novidades na Biblioteca</a:t>
            </a:r>
            <a:endParaRPr lang="pt-PT" dirty="0"/>
          </a:p>
        </p:txBody>
      </p:sp>
      <p:sp>
        <p:nvSpPr>
          <p:cNvPr id="6" name="Marcador de Posição de Conteúdo 5"/>
          <p:cNvSpPr>
            <a:spLocks noGrp="1"/>
          </p:cNvSpPr>
          <p:nvPr>
            <p:ph sz="quarter" idx="14"/>
          </p:nvPr>
        </p:nvSpPr>
        <p:spPr/>
        <p:txBody>
          <a:bodyPr>
            <a:normAutofit fontScale="40000" lnSpcReduction="20000"/>
          </a:bodyPr>
          <a:lstStyle/>
          <a:p>
            <a:pPr algn="just"/>
            <a:r>
              <a:rPr lang="pt-PT" sz="2000" dirty="0" smtClean="0">
                <a:latin typeface="Arial" panose="020B0604020202020204" pitchFamily="34" charset="0"/>
                <a:cs typeface="Arial" panose="020B0604020202020204" pitchFamily="34" charset="0"/>
              </a:rPr>
              <a:t>Livro recomendado para apoio a projetos relacionados com Temas Científicos no 3º ciclo de escolaridade e para Leitura Autónoma no Ensino Secundário.</a:t>
            </a:r>
          </a:p>
          <a:p>
            <a:pPr algn="just"/>
            <a:endParaRPr lang="pt-PT" sz="2000" dirty="0" smtClean="0">
              <a:latin typeface="Arial" panose="020B0604020202020204" pitchFamily="34" charset="0"/>
              <a:cs typeface="Arial" panose="020B0604020202020204" pitchFamily="34" charset="0"/>
            </a:endParaRPr>
          </a:p>
          <a:p>
            <a:pPr algn="just"/>
            <a:r>
              <a:rPr lang="pt-PT" sz="2000" dirty="0" smtClean="0">
                <a:latin typeface="Arial" panose="020B0604020202020204" pitchFamily="34" charset="0"/>
                <a:cs typeface="Arial" panose="020B0604020202020204" pitchFamily="34" charset="0"/>
              </a:rPr>
              <a:t>A geografia mói-te até ao tutano? Cansado dos miseráveis mapas, nauseabundos montes de rochas e impossíveis nomes de terras? Diz adeus às aborrecidas lições de geografia quando as tempestades te sacudirem todo...Sobressalta-te com as trovoadas a rasgarem os céus. Corre em busca de salvação enquanto um tornado arrasa as casas. Espanta-te com o homem que foi atingido sete vezes por relâmpagos... e sobreviveu. E se isto não for suficientemente tempestuoso para ti... lê o livro e descobrirás muitas coisas reais e assustadoras do clima e do tempo. Vais ver que os ventos, a chuva e os trovões são avassaladoramente excitantes!</a:t>
            </a:r>
          </a:p>
          <a:p>
            <a:endParaRPr lang="pt-PT"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1124744"/>
            <a:ext cx="1933046" cy="793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2680472"/>
      </p:ext>
    </p:extLst>
  </p:cSld>
  <p:clrMapOvr>
    <a:masterClrMapping/>
  </p:clrMapOvr>
  <mc:AlternateContent xmlns:mc="http://schemas.openxmlformats.org/markup-compatibility/2006" xmlns:p14="http://schemas.microsoft.com/office/powerpoint/2010/main">
    <mc:Choice Requires="p14">
      <p:transition p14:dur="250" advTm="5453">
        <p:split orient="vert"/>
        <p:sndAc>
          <p:stSnd>
            <p:snd r:embed="rId2" name="camera.wav"/>
          </p:stSnd>
        </p:sndAc>
      </p:transition>
    </mc:Choice>
    <mc:Fallback xmlns="">
      <p:transition advTm="5453">
        <p:split orient="vert"/>
        <p:sndAc>
          <p:stSnd>
            <p:snd r:embed="rId5" name="camera.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1963187" y="2438400"/>
            <a:ext cx="194102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p:txBody>
          <a:bodyPr>
            <a:normAutofit fontScale="90000"/>
          </a:bodyPr>
          <a:lstStyle/>
          <a:p>
            <a:r>
              <a:rPr lang="pt-PT" dirty="0" smtClean="0"/>
              <a:t>           Novidades na Biblioteca</a:t>
            </a:r>
            <a:endParaRPr lang="pt-PT" dirty="0"/>
          </a:p>
        </p:txBody>
      </p:sp>
      <p:sp>
        <p:nvSpPr>
          <p:cNvPr id="4" name="Marcador de Posição de Conteúdo 3"/>
          <p:cNvSpPr>
            <a:spLocks noGrp="1"/>
          </p:cNvSpPr>
          <p:nvPr>
            <p:ph sz="quarter" idx="14"/>
          </p:nvPr>
        </p:nvSpPr>
        <p:spPr/>
        <p:txBody>
          <a:bodyPr>
            <a:normAutofit lnSpcReduction="10000"/>
          </a:bodyPr>
          <a:lstStyle/>
          <a:p>
            <a:pPr marL="0" indent="0" algn="ctr">
              <a:buNone/>
            </a:pPr>
            <a:endParaRPr lang="pt-PT" sz="1100" b="1" dirty="0" smtClean="0">
              <a:latin typeface="Arial" panose="020B0604020202020204" pitchFamily="34" charset="0"/>
              <a:cs typeface="Arial" panose="020B0604020202020204" pitchFamily="34" charset="0"/>
            </a:endParaRPr>
          </a:p>
          <a:p>
            <a:pPr marL="0" indent="0" algn="ctr">
              <a:buNone/>
            </a:pPr>
            <a:endParaRPr lang="pt-PT" sz="1100" b="1" dirty="0">
              <a:latin typeface="Arial" panose="020B0604020202020204" pitchFamily="34" charset="0"/>
              <a:cs typeface="Arial" panose="020B0604020202020204" pitchFamily="34" charset="0"/>
            </a:endParaRPr>
          </a:p>
          <a:p>
            <a:pPr marL="0" indent="0" algn="ctr">
              <a:buNone/>
            </a:pPr>
            <a:endParaRPr lang="pt-PT" sz="1100" b="1" dirty="0" smtClean="0">
              <a:latin typeface="Arial" panose="020B0604020202020204" pitchFamily="34" charset="0"/>
              <a:cs typeface="Arial" panose="020B0604020202020204" pitchFamily="34" charset="0"/>
            </a:endParaRPr>
          </a:p>
          <a:p>
            <a:pPr marL="0" indent="0" algn="ctr">
              <a:buNone/>
            </a:pPr>
            <a:r>
              <a:rPr lang="pt-PT" sz="1100" b="1" dirty="0">
                <a:latin typeface="Arial" panose="020B0604020202020204" pitchFamily="34" charset="0"/>
                <a:cs typeface="Arial" panose="020B0604020202020204" pitchFamily="34" charset="0"/>
              </a:rPr>
              <a:t>Cartas a um jovem poeta</a:t>
            </a:r>
          </a:p>
          <a:p>
            <a:pPr marL="0" indent="0" algn="ctr">
              <a:buNone/>
            </a:pPr>
            <a:endParaRPr lang="pt-PT" sz="1100" b="1" dirty="0">
              <a:latin typeface="Arial" panose="020B0604020202020204" pitchFamily="34" charset="0"/>
              <a:cs typeface="Arial" panose="020B0604020202020204" pitchFamily="34" charset="0"/>
            </a:endParaRPr>
          </a:p>
          <a:p>
            <a:pPr marL="0" indent="0" algn="just">
              <a:buNone/>
            </a:pPr>
            <a:r>
              <a:rPr lang="pt-PT" sz="1100" dirty="0">
                <a:latin typeface="Arial" panose="020B0604020202020204" pitchFamily="34" charset="0"/>
                <a:cs typeface="Arial" panose="020B0604020202020204" pitchFamily="34" charset="0"/>
              </a:rPr>
              <a:t>As cartas a um jovem poeta não é uma obra escrita e estruturada pelo seu autor com vista à edição em livro. São uma colectânea de peças irregularmente intervaladas no tempo (seis ao longo de 1903, três em 1904 e uma em 1908), organizada por Franz </a:t>
            </a:r>
            <a:r>
              <a:rPr lang="pt-PT" sz="1100" dirty="0" err="1">
                <a:latin typeface="Arial" panose="020B0604020202020204" pitchFamily="34" charset="0"/>
                <a:cs typeface="Arial" panose="020B0604020202020204" pitchFamily="34" charset="0"/>
              </a:rPr>
              <a:t>Xaver</a:t>
            </a:r>
            <a:r>
              <a:rPr lang="pt-PT" sz="1100" dirty="0">
                <a:latin typeface="Arial" panose="020B0604020202020204" pitchFamily="34" charset="0"/>
                <a:cs typeface="Arial" panose="020B0604020202020204" pitchFamily="34" charset="0"/>
              </a:rPr>
              <a:t> </a:t>
            </a:r>
            <a:r>
              <a:rPr lang="pt-PT" sz="1100" dirty="0" err="1">
                <a:latin typeface="Arial" panose="020B0604020202020204" pitchFamily="34" charset="0"/>
                <a:cs typeface="Arial" panose="020B0604020202020204" pitchFamily="34" charset="0"/>
              </a:rPr>
              <a:t>Kappus</a:t>
            </a:r>
            <a:r>
              <a:rPr lang="pt-PT" sz="1100" dirty="0">
                <a:latin typeface="Arial" panose="020B0604020202020204" pitchFamily="34" charset="0"/>
                <a:cs typeface="Arial" panose="020B0604020202020204" pitchFamily="34" charset="0"/>
              </a:rPr>
              <a:t> muito depois de as ter recebido.</a:t>
            </a: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1124744"/>
            <a:ext cx="192722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9622696"/>
      </p:ext>
    </p:extLst>
  </p:cSld>
  <p:clrMapOvr>
    <a:masterClrMapping/>
  </p:clrMapOvr>
  <mc:AlternateContent xmlns:mc="http://schemas.openxmlformats.org/markup-compatibility/2006">
    <mc:Choice xmlns:p14="http://schemas.microsoft.com/office/powerpoint/2010/main" Requires="p14">
      <p:transition p14:dur="250" advTm="5000">
        <p:split orient="vert"/>
        <p:sndAc>
          <p:stSnd>
            <p:snd r:embed="rId2" name="camera.wav"/>
          </p:stSnd>
        </p:sndAc>
      </p:transition>
    </mc:Choice>
    <mc:Fallback>
      <p:transition advTm="5000">
        <p:split orient="vert"/>
        <p:sndAc>
          <p:stSnd>
            <p:snd r:embed="rId2" name="camera.wav"/>
          </p:stSnd>
        </p:sndAc>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1893681" y="2438400"/>
            <a:ext cx="2080037"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p:txBody>
          <a:bodyPr>
            <a:normAutofit fontScale="90000"/>
          </a:bodyPr>
          <a:lstStyle/>
          <a:p>
            <a:r>
              <a:rPr lang="pt-PT" dirty="0" smtClean="0"/>
              <a:t>           Novidades na Biblioteca</a:t>
            </a:r>
            <a:endParaRPr lang="pt-PT" dirty="0"/>
          </a:p>
        </p:txBody>
      </p:sp>
      <p:sp>
        <p:nvSpPr>
          <p:cNvPr id="4" name="Marcador de Posição de Conteúdo 3"/>
          <p:cNvSpPr>
            <a:spLocks noGrp="1"/>
          </p:cNvSpPr>
          <p:nvPr>
            <p:ph sz="quarter" idx="14"/>
          </p:nvPr>
        </p:nvSpPr>
        <p:spPr/>
        <p:txBody>
          <a:bodyPr>
            <a:normAutofit fontScale="70000" lnSpcReduction="20000"/>
          </a:bodyPr>
          <a:lstStyle/>
          <a:p>
            <a:pPr marL="0" indent="0" algn="ctr">
              <a:buNone/>
            </a:pPr>
            <a:endParaRPr lang="pt-PT" sz="1100" b="1" dirty="0" smtClean="0">
              <a:latin typeface="Arial" panose="020B0604020202020204" pitchFamily="34" charset="0"/>
              <a:cs typeface="Arial" panose="020B0604020202020204" pitchFamily="34" charset="0"/>
            </a:endParaRPr>
          </a:p>
          <a:p>
            <a:pPr marL="0" indent="0" algn="ctr">
              <a:buNone/>
            </a:pPr>
            <a:endParaRPr lang="pt-PT" sz="1100" b="1" dirty="0">
              <a:latin typeface="Arial" panose="020B0604020202020204" pitchFamily="34" charset="0"/>
              <a:cs typeface="Arial" panose="020B0604020202020204" pitchFamily="34" charset="0"/>
            </a:endParaRPr>
          </a:p>
          <a:p>
            <a:pPr marL="0" indent="0" algn="ctr">
              <a:buNone/>
            </a:pPr>
            <a:r>
              <a:rPr lang="pt-PT" sz="1100" b="1" dirty="0">
                <a:latin typeface="Arial" panose="020B0604020202020204" pitchFamily="34" charset="0"/>
                <a:cs typeface="Arial" panose="020B0604020202020204" pitchFamily="34" charset="0"/>
              </a:rPr>
              <a:t>Casa de </a:t>
            </a:r>
            <a:r>
              <a:rPr lang="pt-PT" sz="1100" b="1" dirty="0" smtClean="0">
                <a:latin typeface="Arial" panose="020B0604020202020204" pitchFamily="34" charset="0"/>
                <a:cs typeface="Arial" panose="020B0604020202020204" pitchFamily="34" charset="0"/>
              </a:rPr>
              <a:t>espiões</a:t>
            </a:r>
          </a:p>
          <a:p>
            <a:pPr marL="0" indent="0" algn="ctr">
              <a:buNone/>
            </a:pPr>
            <a:endParaRPr lang="pt-PT" sz="1100" b="1" dirty="0">
              <a:latin typeface="Arial" panose="020B0604020202020204" pitchFamily="34" charset="0"/>
              <a:cs typeface="Arial" panose="020B0604020202020204" pitchFamily="34" charset="0"/>
            </a:endParaRPr>
          </a:p>
          <a:p>
            <a:pPr marL="0" indent="0" algn="ctr">
              <a:buNone/>
            </a:pPr>
            <a:endParaRPr lang="pt-PT" sz="1100" b="1" dirty="0">
              <a:latin typeface="Arial" panose="020B0604020202020204" pitchFamily="34" charset="0"/>
              <a:cs typeface="Arial" panose="020B0604020202020204" pitchFamily="34" charset="0"/>
            </a:endParaRPr>
          </a:p>
          <a:p>
            <a:pPr marL="0" indent="0" algn="just">
              <a:buNone/>
            </a:pPr>
            <a:r>
              <a:rPr lang="pt-PT" sz="1100" dirty="0">
                <a:latin typeface="Arial" panose="020B0604020202020204" pitchFamily="34" charset="0"/>
                <a:cs typeface="Arial" panose="020B0604020202020204" pitchFamily="34" charset="0"/>
              </a:rPr>
              <a:t>Daniel Silva está de volta com um novo êxito protagonizado por Gabriel </a:t>
            </a:r>
            <a:r>
              <a:rPr lang="pt-PT" sz="1100" dirty="0" err="1">
                <a:latin typeface="Arial" panose="020B0604020202020204" pitchFamily="34" charset="0"/>
                <a:cs typeface="Arial" panose="020B0604020202020204" pitchFamily="34" charset="0"/>
              </a:rPr>
              <a:t>Allon</a:t>
            </a:r>
            <a:r>
              <a:rPr lang="pt-PT" sz="1100" dirty="0">
                <a:latin typeface="Arial" panose="020B0604020202020204" pitchFamily="34" charset="0"/>
                <a:cs typeface="Arial" panose="020B0604020202020204" pitchFamily="34" charset="0"/>
              </a:rPr>
              <a:t>, espião lendário, assassino profissional e restaurador de arte</a:t>
            </a:r>
            <a:r>
              <a:rPr lang="pt-PT" sz="1100" dirty="0" smtClean="0">
                <a:latin typeface="Arial" panose="020B0604020202020204" pitchFamily="34" charset="0"/>
                <a:cs typeface="Arial" panose="020B0604020202020204" pitchFamily="34" charset="0"/>
              </a:rPr>
              <a:t>.</a:t>
            </a:r>
            <a:endParaRPr lang="pt-PT" sz="1100" dirty="0">
              <a:latin typeface="Arial" panose="020B0604020202020204" pitchFamily="34" charset="0"/>
              <a:cs typeface="Arial" panose="020B0604020202020204" pitchFamily="34" charset="0"/>
            </a:endParaRPr>
          </a:p>
          <a:p>
            <a:pPr marL="0" indent="0" algn="just">
              <a:buNone/>
            </a:pPr>
            <a:r>
              <a:rPr lang="pt-PT" sz="1100" dirty="0">
                <a:latin typeface="Arial" panose="020B0604020202020204" pitchFamily="34" charset="0"/>
                <a:cs typeface="Arial" panose="020B0604020202020204" pitchFamily="34" charset="0"/>
              </a:rPr>
              <a:t>Quatro meses após o maior ataque que aconteceu em solo americano, desde o 11 de Setembro, os terroristas deixam uma esteira de morte no West </a:t>
            </a:r>
            <a:r>
              <a:rPr lang="pt-PT" sz="1100" dirty="0" err="1">
                <a:latin typeface="Arial" panose="020B0604020202020204" pitchFamily="34" charset="0"/>
                <a:cs typeface="Arial" panose="020B0604020202020204" pitchFamily="34" charset="0"/>
              </a:rPr>
              <a:t>End</a:t>
            </a:r>
            <a:r>
              <a:rPr lang="pt-PT" sz="1100" dirty="0">
                <a:latin typeface="Arial" panose="020B0604020202020204" pitchFamily="34" charset="0"/>
                <a:cs typeface="Arial" panose="020B0604020202020204" pitchFamily="34" charset="0"/>
              </a:rPr>
              <a:t> de Londres.</a:t>
            </a:r>
          </a:p>
          <a:p>
            <a:pPr marL="0" indent="0" algn="just">
              <a:buNone/>
            </a:pPr>
            <a:r>
              <a:rPr lang="pt-PT" sz="1100" dirty="0">
                <a:latin typeface="Arial" panose="020B0604020202020204" pitchFamily="34" charset="0"/>
                <a:cs typeface="Arial" panose="020B0604020202020204" pitchFamily="34" charset="0"/>
              </a:rPr>
              <a:t>O atentado é um feito de planificação e levado a cabo em perfeito segredo. Mas tem uma única falha.</a:t>
            </a:r>
          </a:p>
          <a:p>
            <a:pPr marL="0" indent="0" algn="just">
              <a:buNone/>
            </a:pPr>
            <a:r>
              <a:rPr lang="pt-PT" sz="1100" dirty="0">
                <a:latin typeface="Arial" panose="020B0604020202020204" pitchFamily="34" charset="0"/>
                <a:cs typeface="Arial" panose="020B0604020202020204" pitchFamily="34" charset="0"/>
              </a:rPr>
              <a:t>Essa ponta solta levará Gabriel </a:t>
            </a:r>
            <a:r>
              <a:rPr lang="pt-PT" sz="1100" dirty="0" err="1">
                <a:latin typeface="Arial" panose="020B0604020202020204" pitchFamily="34" charset="0"/>
                <a:cs typeface="Arial" panose="020B0604020202020204" pitchFamily="34" charset="0"/>
              </a:rPr>
              <a:t>Allon</a:t>
            </a:r>
            <a:r>
              <a:rPr lang="pt-PT" sz="1100" dirty="0">
                <a:latin typeface="Arial" panose="020B0604020202020204" pitchFamily="34" charset="0"/>
                <a:cs typeface="Arial" panose="020B0604020202020204" pitchFamily="34" charset="0"/>
              </a:rPr>
              <a:t> ao sul de França, decidido a apanhar o terrorista mais perigoso do mundo, o escorregadio cérebro do ISIS conhecido como Saladino. </a:t>
            </a:r>
          </a:p>
          <a:p>
            <a:pPr marL="0" indent="0" algn="ctr">
              <a:buNone/>
            </a:pPr>
            <a:endParaRPr lang="pt-PT" sz="1100" b="1" dirty="0" smtClean="0">
              <a:latin typeface="Arial" panose="020B0604020202020204" pitchFamily="34" charset="0"/>
              <a:cs typeface="Arial" panose="020B0604020202020204" pitchFamily="34" charset="0"/>
            </a:endParaRP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980728"/>
            <a:ext cx="192722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8086848"/>
      </p:ext>
    </p:extLst>
  </p:cSld>
  <p:clrMapOvr>
    <a:masterClrMapping/>
  </p:clrMapOvr>
  <mc:AlternateContent xmlns:mc="http://schemas.openxmlformats.org/markup-compatibility/2006">
    <mc:Choice xmlns:p14="http://schemas.microsoft.com/office/powerpoint/2010/main" Requires="p14">
      <p:transition p14:dur="250" advTm="5000">
        <p:split orient="vert"/>
        <p:sndAc>
          <p:stSnd>
            <p:snd r:embed="rId2" name="camera.wav"/>
          </p:stSnd>
        </p:sndAc>
      </p:transition>
    </mc:Choice>
    <mc:Fallback>
      <p:transition advTm="5000">
        <p:split orient="vert"/>
        <p:sndAc>
          <p:stSnd>
            <p:snd r:embed="rId2" name="camera.wav"/>
          </p:stSnd>
        </p:sndAc>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1909974" y="2438400"/>
            <a:ext cx="204745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p:txBody>
          <a:bodyPr>
            <a:normAutofit fontScale="90000"/>
          </a:bodyPr>
          <a:lstStyle/>
          <a:p>
            <a:r>
              <a:rPr lang="pt-PT" dirty="0" smtClean="0"/>
              <a:t>           Novidades na Biblioteca</a:t>
            </a:r>
            <a:endParaRPr lang="pt-PT" dirty="0"/>
          </a:p>
        </p:txBody>
      </p:sp>
      <p:sp>
        <p:nvSpPr>
          <p:cNvPr id="4" name="Marcador de Posição de Conteúdo 3"/>
          <p:cNvSpPr>
            <a:spLocks noGrp="1"/>
          </p:cNvSpPr>
          <p:nvPr>
            <p:ph sz="quarter" idx="14"/>
          </p:nvPr>
        </p:nvSpPr>
        <p:spPr/>
        <p:txBody>
          <a:bodyPr>
            <a:normAutofit fontScale="70000" lnSpcReduction="20000"/>
          </a:bodyPr>
          <a:lstStyle/>
          <a:p>
            <a:pPr marL="0" indent="0" algn="ctr">
              <a:buNone/>
            </a:pPr>
            <a:endParaRPr lang="pt-PT" sz="1100" b="1" dirty="0" smtClean="0">
              <a:latin typeface="Arial" panose="020B0604020202020204" pitchFamily="34" charset="0"/>
              <a:cs typeface="Arial" panose="020B0604020202020204" pitchFamily="34" charset="0"/>
            </a:endParaRPr>
          </a:p>
          <a:p>
            <a:pPr marL="0" indent="0" algn="ctr">
              <a:buNone/>
            </a:pPr>
            <a:endParaRPr lang="pt-PT" sz="1100" b="1" dirty="0">
              <a:latin typeface="Arial" panose="020B0604020202020204" pitchFamily="34" charset="0"/>
              <a:cs typeface="Arial" panose="020B0604020202020204" pitchFamily="34" charset="0"/>
            </a:endParaRPr>
          </a:p>
          <a:p>
            <a:pPr marL="0" indent="0" algn="ctr">
              <a:buNone/>
            </a:pPr>
            <a:endParaRPr lang="pt-PT" sz="1100" b="1" dirty="0" smtClean="0">
              <a:latin typeface="Arial" panose="020B0604020202020204" pitchFamily="34" charset="0"/>
              <a:cs typeface="Arial" panose="020B0604020202020204" pitchFamily="34" charset="0"/>
            </a:endParaRPr>
          </a:p>
          <a:p>
            <a:pPr marL="0" indent="0" algn="ctr">
              <a:buNone/>
            </a:pPr>
            <a:r>
              <a:rPr lang="pt-PT" sz="1100" b="1" dirty="0">
                <a:latin typeface="Arial" panose="020B0604020202020204" pitchFamily="34" charset="0"/>
                <a:cs typeface="Arial" panose="020B0604020202020204" pitchFamily="34" charset="0"/>
              </a:rPr>
              <a:t>As viagens de </a:t>
            </a:r>
            <a:r>
              <a:rPr lang="pt-PT" sz="1100" b="1" dirty="0" err="1">
                <a:latin typeface="Arial" panose="020B0604020202020204" pitchFamily="34" charset="0"/>
                <a:cs typeface="Arial" panose="020B0604020202020204" pitchFamily="34" charset="0"/>
              </a:rPr>
              <a:t>gulliver</a:t>
            </a:r>
            <a:endParaRPr lang="pt-PT" sz="1100" b="1" dirty="0">
              <a:latin typeface="Arial" panose="020B0604020202020204" pitchFamily="34" charset="0"/>
              <a:cs typeface="Arial" panose="020B0604020202020204" pitchFamily="34" charset="0"/>
            </a:endParaRPr>
          </a:p>
          <a:p>
            <a:pPr marL="0" indent="0" algn="ctr">
              <a:buNone/>
            </a:pPr>
            <a:endParaRPr lang="pt-PT" sz="1100" b="1" dirty="0">
              <a:latin typeface="Arial" panose="020B0604020202020204" pitchFamily="34" charset="0"/>
              <a:cs typeface="Arial" panose="020B0604020202020204" pitchFamily="34" charset="0"/>
            </a:endParaRPr>
          </a:p>
          <a:p>
            <a:pPr marL="0" indent="0" algn="just">
              <a:buNone/>
            </a:pPr>
            <a:r>
              <a:rPr lang="pt-PT" sz="1100" dirty="0" err="1">
                <a:latin typeface="Arial" panose="020B0604020202020204" pitchFamily="34" charset="0"/>
                <a:cs typeface="Arial" panose="020B0604020202020204" pitchFamily="34" charset="0"/>
              </a:rPr>
              <a:t>Swift</a:t>
            </a:r>
            <a:r>
              <a:rPr lang="pt-PT" sz="1100" dirty="0">
                <a:latin typeface="Arial" panose="020B0604020202020204" pitchFamily="34" charset="0"/>
                <a:cs typeface="Arial" panose="020B0604020202020204" pitchFamily="34" charset="0"/>
              </a:rPr>
              <a:t> foi declarado louco em 1742, dezasseis anos após a publicação de Viagens de Gulliver, mas o livro, escrito quando ainda possuía as suas faculdades, é perigosamente são e causa desconforto, precisamente por ser inspirado por uma enorme lucidez e uma grande racionalidade. […] As Viagens de Gulliver são escritas para dissipar a nossa cegueira, para nos curar das nossas ironias inconscientes. Martin Price observa que “Gulliver é concebido como o herói de uma comédia de incompreensão”. Dado que cada um de nós vive, até certo ponto, a comédia da incompreensão, simpatizamos com Gulliver</a:t>
            </a:r>
            <a:r>
              <a:rPr lang="pt-PT" sz="1100" dirty="0" smtClean="0">
                <a:latin typeface="Arial" panose="020B0604020202020204" pitchFamily="34" charset="0"/>
                <a:cs typeface="Arial" panose="020B0604020202020204" pitchFamily="34" charset="0"/>
              </a:rPr>
              <a:t>.»</a:t>
            </a:r>
            <a:endParaRPr lang="pt-PT" sz="1100" dirty="0">
              <a:latin typeface="Arial" panose="020B0604020202020204" pitchFamily="34" charset="0"/>
              <a:cs typeface="Arial" panose="020B0604020202020204" pitchFamily="34" charset="0"/>
            </a:endParaRP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1124744"/>
            <a:ext cx="192722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4223660"/>
      </p:ext>
    </p:extLst>
  </p:cSld>
  <p:clrMapOvr>
    <a:masterClrMapping/>
  </p:clrMapOvr>
  <mc:AlternateContent xmlns:mc="http://schemas.openxmlformats.org/markup-compatibility/2006">
    <mc:Choice xmlns:p14="http://schemas.microsoft.com/office/powerpoint/2010/main" Requires="p14">
      <p:transition p14:dur="250" advTm="5000">
        <p:split orient="vert"/>
        <p:sndAc>
          <p:stSnd>
            <p:snd r:embed="rId2" name="camera.wav"/>
          </p:stSnd>
        </p:sndAc>
      </p:transition>
    </mc:Choice>
    <mc:Fallback>
      <p:transition advTm="5000">
        <p:split orient="vert"/>
        <p:sndAc>
          <p:stSnd>
            <p:snd r:embed="rId2" name="camera.wav"/>
          </p:stSnd>
        </p:sndAc>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1807013" y="2438400"/>
            <a:ext cx="2253373"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p:txBody>
          <a:bodyPr>
            <a:normAutofit fontScale="90000"/>
          </a:bodyPr>
          <a:lstStyle/>
          <a:p>
            <a:r>
              <a:rPr lang="pt-PT" dirty="0" smtClean="0"/>
              <a:t>           Novidades na Biblioteca</a:t>
            </a:r>
            <a:endParaRPr lang="pt-PT" dirty="0"/>
          </a:p>
        </p:txBody>
      </p:sp>
      <p:sp>
        <p:nvSpPr>
          <p:cNvPr id="4" name="Marcador de Posição de Conteúdo 3"/>
          <p:cNvSpPr>
            <a:spLocks noGrp="1"/>
          </p:cNvSpPr>
          <p:nvPr>
            <p:ph sz="quarter" idx="14"/>
          </p:nvPr>
        </p:nvSpPr>
        <p:spPr/>
        <p:txBody>
          <a:bodyPr>
            <a:normAutofit fontScale="70000" lnSpcReduction="20000"/>
          </a:bodyPr>
          <a:lstStyle/>
          <a:p>
            <a:pPr marL="0" indent="0" algn="ctr">
              <a:buNone/>
            </a:pPr>
            <a:endParaRPr lang="pt-PT" sz="1100" b="1" dirty="0" smtClean="0">
              <a:latin typeface="Arial" panose="020B0604020202020204" pitchFamily="34" charset="0"/>
              <a:cs typeface="Arial" panose="020B0604020202020204" pitchFamily="34" charset="0"/>
            </a:endParaRPr>
          </a:p>
          <a:p>
            <a:pPr marL="0" indent="0" algn="ctr">
              <a:buNone/>
            </a:pPr>
            <a:endParaRPr lang="pt-PT" sz="1100" b="1" dirty="0">
              <a:latin typeface="Arial" panose="020B0604020202020204" pitchFamily="34" charset="0"/>
              <a:cs typeface="Arial" panose="020B0604020202020204" pitchFamily="34" charset="0"/>
            </a:endParaRPr>
          </a:p>
          <a:p>
            <a:pPr marL="0" indent="0" algn="ctr">
              <a:buNone/>
            </a:pPr>
            <a:r>
              <a:rPr lang="pt-PT" sz="1100" b="1" dirty="0" smtClean="0">
                <a:latin typeface="Arial" panose="020B0604020202020204" pitchFamily="34" charset="0"/>
                <a:cs typeface="Arial" panose="020B0604020202020204" pitchFamily="34" charset="0"/>
              </a:rPr>
              <a:t>Cratera</a:t>
            </a:r>
          </a:p>
          <a:p>
            <a:pPr marL="0" indent="0" algn="ctr">
              <a:buNone/>
            </a:pPr>
            <a:endParaRPr lang="pt-PT" sz="1100" b="1" dirty="0">
              <a:latin typeface="Arial" panose="020B0604020202020204" pitchFamily="34" charset="0"/>
              <a:cs typeface="Arial" panose="020B0604020202020204" pitchFamily="34" charset="0"/>
            </a:endParaRPr>
          </a:p>
          <a:p>
            <a:pPr marL="0" indent="0" algn="ctr">
              <a:buNone/>
            </a:pPr>
            <a:endParaRPr lang="pt-PT" sz="1100" b="1" dirty="0">
              <a:latin typeface="Arial" panose="020B0604020202020204" pitchFamily="34" charset="0"/>
              <a:cs typeface="Arial" panose="020B0604020202020204" pitchFamily="34" charset="0"/>
            </a:endParaRPr>
          </a:p>
          <a:p>
            <a:pPr marL="0" indent="0" algn="just">
              <a:buNone/>
            </a:pPr>
            <a:r>
              <a:rPr lang="pt-PT" sz="1100" dirty="0">
                <a:latin typeface="Arial" panose="020B0604020202020204" pitchFamily="34" charset="0"/>
                <a:cs typeface="Arial" panose="020B0604020202020204" pitchFamily="34" charset="0"/>
              </a:rPr>
              <a:t>Um cão desaparece, como desaparecem tantos cães. a família a que pertence tenta encontrá-lo.</a:t>
            </a:r>
          </a:p>
          <a:p>
            <a:pPr marL="0" indent="0" algn="just">
              <a:buNone/>
            </a:pPr>
            <a:r>
              <a:rPr lang="pt-PT" sz="1100" dirty="0">
                <a:latin typeface="Arial" panose="020B0604020202020204" pitchFamily="34" charset="0"/>
                <a:cs typeface="Arial" panose="020B0604020202020204" pitchFamily="34" charset="0"/>
              </a:rPr>
              <a:t>O pai não parece ter tempo. a mãe também não.</a:t>
            </a:r>
          </a:p>
          <a:p>
            <a:pPr marL="0" indent="0" algn="just">
              <a:buNone/>
            </a:pPr>
            <a:r>
              <a:rPr lang="pt-PT" sz="1100" dirty="0">
                <a:latin typeface="Arial" panose="020B0604020202020204" pitchFamily="34" charset="0"/>
                <a:cs typeface="Arial" panose="020B0604020202020204" pitchFamily="34" charset="0"/>
              </a:rPr>
              <a:t>O filho sai à procura do cão. a mãe sai atrás do filho. o pai sai atrás dos dois. a filha já tinha saído</a:t>
            </a:r>
            <a:r>
              <a:rPr lang="pt-PT" sz="1100" dirty="0" smtClean="0">
                <a:latin typeface="Arial" panose="020B0604020202020204" pitchFamily="34" charset="0"/>
                <a:cs typeface="Arial" panose="020B0604020202020204" pitchFamily="34" charset="0"/>
              </a:rPr>
              <a:t>.</a:t>
            </a:r>
            <a:endParaRPr lang="pt-PT" sz="1100" dirty="0">
              <a:latin typeface="Arial" panose="020B0604020202020204" pitchFamily="34" charset="0"/>
              <a:cs typeface="Arial" panose="020B0604020202020204" pitchFamily="34" charset="0"/>
            </a:endParaRPr>
          </a:p>
          <a:p>
            <a:pPr marL="0" indent="0" algn="just">
              <a:buNone/>
            </a:pPr>
            <a:r>
              <a:rPr lang="pt-PT" sz="1100" dirty="0">
                <a:latin typeface="Arial" panose="020B0604020202020204" pitchFamily="34" charset="0"/>
                <a:cs typeface="Arial" panose="020B0604020202020204" pitchFamily="34" charset="0"/>
              </a:rPr>
              <a:t>A </a:t>
            </a:r>
            <a:r>
              <a:rPr lang="pt-PT" sz="1100" dirty="0" err="1">
                <a:latin typeface="Arial" panose="020B0604020202020204" pitchFamily="34" charset="0"/>
                <a:cs typeface="Arial" panose="020B0604020202020204" pitchFamily="34" charset="0"/>
              </a:rPr>
              <a:t>ação</a:t>
            </a:r>
            <a:r>
              <a:rPr lang="pt-PT" sz="1100" dirty="0">
                <a:latin typeface="Arial" panose="020B0604020202020204" pitchFamily="34" charset="0"/>
                <a:cs typeface="Arial" panose="020B0604020202020204" pitchFamily="34" charset="0"/>
              </a:rPr>
              <a:t> do romance decorre na cidade do Porto, do centro para a periferia, da segurança para o desconhecido, da aparente ordem para o aparente caos. cratera explora simultaneamente as tensões do indivíduo, da família e da cidade, jogando com a geografia de um território concreto em que as personagens são lentamente consumidas, como se a paisagem as engolisse.</a:t>
            </a:r>
          </a:p>
          <a:p>
            <a:pPr marL="0" indent="0" algn="just">
              <a:buNone/>
            </a:pPr>
            <a:endParaRPr lang="pt-PT" sz="1100" dirty="0" smtClean="0">
              <a:latin typeface="Arial" panose="020B0604020202020204" pitchFamily="34" charset="0"/>
              <a:cs typeface="Arial" panose="020B0604020202020204" pitchFamily="34" charset="0"/>
            </a:endParaRP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1052736"/>
            <a:ext cx="192722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8383296"/>
      </p:ext>
    </p:extLst>
  </p:cSld>
  <p:clrMapOvr>
    <a:masterClrMapping/>
  </p:clrMapOvr>
  <mc:AlternateContent xmlns:mc="http://schemas.openxmlformats.org/markup-compatibility/2006">
    <mc:Choice xmlns:p14="http://schemas.microsoft.com/office/powerpoint/2010/main" Requires="p14">
      <p:transition p14:dur="250" advTm="5000">
        <p:split orient="vert"/>
        <p:sndAc>
          <p:stSnd>
            <p:snd r:embed="rId2" name="camera.wav"/>
          </p:stSnd>
        </p:sndAc>
      </p:transition>
    </mc:Choice>
    <mc:Fallback>
      <p:transition advTm="5000">
        <p:split orient="vert"/>
        <p:sndAc>
          <p:stSnd>
            <p:snd r:embed="rId2" name="camera.wav"/>
          </p:stSnd>
        </p:sndAc>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1888135" y="2438400"/>
            <a:ext cx="209113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p:txBody>
          <a:bodyPr>
            <a:normAutofit fontScale="90000"/>
          </a:bodyPr>
          <a:lstStyle/>
          <a:p>
            <a:r>
              <a:rPr lang="pt-PT" dirty="0" smtClean="0"/>
              <a:t>           Novidades na Biblioteca</a:t>
            </a:r>
            <a:endParaRPr lang="pt-PT" dirty="0"/>
          </a:p>
        </p:txBody>
      </p:sp>
      <p:sp>
        <p:nvSpPr>
          <p:cNvPr id="4" name="Marcador de Posição de Conteúdo 3"/>
          <p:cNvSpPr>
            <a:spLocks noGrp="1"/>
          </p:cNvSpPr>
          <p:nvPr>
            <p:ph sz="quarter" idx="14"/>
          </p:nvPr>
        </p:nvSpPr>
        <p:spPr/>
        <p:txBody>
          <a:bodyPr>
            <a:normAutofit fontScale="47500" lnSpcReduction="20000"/>
          </a:bodyPr>
          <a:lstStyle/>
          <a:p>
            <a:pPr marL="0" indent="0" algn="ctr">
              <a:buNone/>
            </a:pPr>
            <a:endParaRPr lang="pt-PT" sz="1100" b="1" dirty="0">
              <a:latin typeface="Arial" panose="020B0604020202020204" pitchFamily="34" charset="0"/>
              <a:cs typeface="Arial" panose="020B0604020202020204" pitchFamily="34" charset="0"/>
            </a:endParaRPr>
          </a:p>
          <a:p>
            <a:pPr marL="0" indent="0" algn="ctr">
              <a:buNone/>
            </a:pPr>
            <a:r>
              <a:rPr lang="pt-PT" sz="1200" b="1" dirty="0">
                <a:latin typeface="Arial" panose="020B0604020202020204" pitchFamily="34" charset="0"/>
                <a:cs typeface="Arial" panose="020B0604020202020204" pitchFamily="34" charset="0"/>
              </a:rPr>
              <a:t>O tempo envelhece depressa</a:t>
            </a:r>
          </a:p>
          <a:p>
            <a:pPr marL="0" indent="0" algn="just">
              <a:buNone/>
            </a:pPr>
            <a:r>
              <a:rPr lang="pt-PT" sz="1100" dirty="0" smtClean="0">
                <a:latin typeface="Arial" panose="020B0604020202020204" pitchFamily="34" charset="0"/>
                <a:cs typeface="Arial" panose="020B0604020202020204" pitchFamily="34" charset="0"/>
              </a:rPr>
              <a:t>.</a:t>
            </a:r>
            <a:endParaRPr lang="pt-PT" sz="1200" dirty="0">
              <a:latin typeface="Arial" panose="020B0604020202020204" pitchFamily="34" charset="0"/>
              <a:cs typeface="Arial" panose="020B0604020202020204" pitchFamily="34" charset="0"/>
            </a:endParaRPr>
          </a:p>
          <a:p>
            <a:pPr marL="0" indent="0" algn="just">
              <a:buNone/>
            </a:pPr>
            <a:r>
              <a:rPr lang="pt-PT" sz="1200" dirty="0">
                <a:latin typeface="Arial" panose="020B0604020202020204" pitchFamily="34" charset="0"/>
                <a:cs typeface="Arial" panose="020B0604020202020204" pitchFamily="34" charset="0"/>
              </a:rPr>
              <a:t>Todas as personagens deste livro parecem estar empenhadas numa confrontação com o Tempo: o tempo dos acontecimentos que viveram ou estão a viver e o tempo da memória ou da consciência. Mas é como se uma tempestade de areia se tivesse levantado nas suas clepsidras: o tempo foge e detém-se, gira sobre si próprio, esconde-se, reaparece a pedir contas. Do passado emergem estranhos fantasmas, as coisas que antigamente eram incompatíveis agora parecem harmonizar-se, as versões oficiais e os destinos individuais não coincidem. </a:t>
            </a:r>
          </a:p>
          <a:p>
            <a:pPr marL="0" indent="0" algn="just">
              <a:buNone/>
            </a:pPr>
            <a:r>
              <a:rPr lang="pt-PT" sz="1200" dirty="0">
                <a:latin typeface="Arial" panose="020B0604020202020204" pitchFamily="34" charset="0"/>
                <a:cs typeface="Arial" panose="020B0604020202020204" pitchFamily="34" charset="0"/>
              </a:rPr>
              <a:t>Um-</a:t>
            </a:r>
            <a:r>
              <a:rPr lang="pt-PT" sz="1200" dirty="0" err="1">
                <a:latin typeface="Arial" panose="020B0604020202020204" pitchFamily="34" charset="0"/>
                <a:cs typeface="Arial" panose="020B0604020202020204" pitchFamily="34" charset="0"/>
              </a:rPr>
              <a:t>ex</a:t>
            </a:r>
            <a:r>
              <a:rPr lang="pt-PT" sz="1200" dirty="0">
                <a:latin typeface="Arial" panose="020B0604020202020204" pitchFamily="34" charset="0"/>
                <a:cs typeface="Arial" panose="020B0604020202020204" pitchFamily="34" charset="0"/>
              </a:rPr>
              <a:t> agente da defunta República Democrática Alemã que durante anos espiou </a:t>
            </a:r>
            <a:r>
              <a:rPr lang="pt-PT" sz="1200" dirty="0" err="1">
                <a:latin typeface="Arial" panose="020B0604020202020204" pitchFamily="34" charset="0"/>
                <a:cs typeface="Arial" panose="020B0604020202020204" pitchFamily="34" charset="0"/>
              </a:rPr>
              <a:t>Bertold</a:t>
            </a:r>
            <a:r>
              <a:rPr lang="pt-PT" sz="1200" dirty="0">
                <a:latin typeface="Arial" panose="020B0604020202020204" pitchFamily="34" charset="0"/>
                <a:cs typeface="Arial" panose="020B0604020202020204" pitchFamily="34" charset="0"/>
              </a:rPr>
              <a:t> Brecht, vagueia sem destino por Berlim até ir ter ao túmulo do escritor para lhe confiar um segredo. Numa localidade de férias da ex-Jugoslávia, um oficial italiano da ONU que durante a guerra do Kosovo sofreu as radiações do urânio empobrecido ensina a uma miúda a arte de ler o futuro nas nuvens. Um homem que engana a sua solidão contando histórias a si próprio torna-se protagonista de uma aventura que inventara numa noite de insónia.</a:t>
            </a:r>
          </a:p>
          <a:p>
            <a:pPr marL="0" indent="0" algn="just">
              <a:buNone/>
            </a:pPr>
            <a:r>
              <a:rPr lang="pt-PT" sz="1200" dirty="0">
                <a:latin typeface="Arial" panose="020B0604020202020204" pitchFamily="34" charset="0"/>
                <a:cs typeface="Arial" panose="020B0604020202020204" pitchFamily="34" charset="0"/>
              </a:rPr>
              <a:t>Sensível às convulsões da História recente, </a:t>
            </a:r>
            <a:r>
              <a:rPr lang="pt-PT" sz="1200" dirty="0" err="1">
                <a:latin typeface="Arial" panose="020B0604020202020204" pitchFamily="34" charset="0"/>
                <a:cs typeface="Arial" panose="020B0604020202020204" pitchFamily="34" charset="0"/>
              </a:rPr>
              <a:t>Antonio</a:t>
            </a:r>
            <a:r>
              <a:rPr lang="pt-PT" sz="1200" dirty="0">
                <a:latin typeface="Arial" panose="020B0604020202020204" pitchFamily="34" charset="0"/>
                <a:cs typeface="Arial" panose="020B0604020202020204" pitchFamily="34" charset="0"/>
              </a:rPr>
              <a:t> </a:t>
            </a:r>
            <a:r>
              <a:rPr lang="pt-PT" sz="1200" dirty="0" err="1">
                <a:latin typeface="Arial" panose="020B0604020202020204" pitchFamily="34" charset="0"/>
                <a:cs typeface="Arial" panose="020B0604020202020204" pitchFamily="34" charset="0"/>
              </a:rPr>
              <a:t>Tabucchi</a:t>
            </a:r>
            <a:r>
              <a:rPr lang="pt-PT" sz="1200" dirty="0">
                <a:latin typeface="Arial" panose="020B0604020202020204" pitchFamily="34" charset="0"/>
                <a:cs typeface="Arial" panose="020B0604020202020204" pitchFamily="34" charset="0"/>
              </a:rPr>
              <a:t> mede-se com o nosso Tempo «desnorteado», em que se os ponteiros do relógio da nossa consciência parecem indicar uma hora diferente daquela que vivemos.</a:t>
            </a: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1052736"/>
            <a:ext cx="192722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3776433"/>
      </p:ext>
    </p:extLst>
  </p:cSld>
  <p:clrMapOvr>
    <a:masterClrMapping/>
  </p:clrMapOvr>
  <mc:AlternateContent xmlns:mc="http://schemas.openxmlformats.org/markup-compatibility/2006">
    <mc:Choice xmlns:p14="http://schemas.microsoft.com/office/powerpoint/2010/main" Requires="p14">
      <p:transition p14:dur="250" advTm="5000">
        <p:split orient="vert"/>
        <p:sndAc>
          <p:stSnd>
            <p:snd r:embed="rId2" name="camera.wav"/>
          </p:stSnd>
        </p:sndAc>
      </p:transition>
    </mc:Choice>
    <mc:Fallback>
      <p:transition advTm="5000">
        <p:split orient="vert"/>
        <p:sndAc>
          <p:stSnd>
            <p:snd r:embed="rId2" name="camera.wav"/>
          </p:stSnd>
        </p:sndAc>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1923166" y="2438400"/>
            <a:ext cx="2021067"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p:txBody>
          <a:bodyPr>
            <a:normAutofit fontScale="90000"/>
          </a:bodyPr>
          <a:lstStyle/>
          <a:p>
            <a:r>
              <a:rPr lang="pt-PT" dirty="0" smtClean="0"/>
              <a:t>           Novidades na Biblioteca</a:t>
            </a:r>
            <a:endParaRPr lang="pt-PT" dirty="0"/>
          </a:p>
        </p:txBody>
      </p:sp>
      <p:sp>
        <p:nvSpPr>
          <p:cNvPr id="4" name="Marcador de Posição de Conteúdo 3"/>
          <p:cNvSpPr>
            <a:spLocks noGrp="1"/>
          </p:cNvSpPr>
          <p:nvPr>
            <p:ph sz="quarter" idx="14"/>
          </p:nvPr>
        </p:nvSpPr>
        <p:spPr/>
        <p:txBody>
          <a:bodyPr>
            <a:normAutofit fontScale="62500" lnSpcReduction="20000"/>
          </a:bodyPr>
          <a:lstStyle/>
          <a:p>
            <a:pPr marL="0" indent="0" algn="ctr">
              <a:buNone/>
            </a:pPr>
            <a:r>
              <a:rPr lang="pt-PT" sz="1100" b="1" dirty="0">
                <a:latin typeface="Arial" panose="020B0604020202020204" pitchFamily="34" charset="0"/>
                <a:cs typeface="Arial" panose="020B0604020202020204" pitchFamily="34" charset="0"/>
              </a:rPr>
              <a:t>O último cabalista de </a:t>
            </a:r>
            <a:r>
              <a:rPr lang="pt-PT" sz="1100" b="1" dirty="0" smtClean="0">
                <a:latin typeface="Arial" panose="020B0604020202020204" pitchFamily="34" charset="0"/>
                <a:cs typeface="Arial" panose="020B0604020202020204" pitchFamily="34" charset="0"/>
              </a:rPr>
              <a:t>Lisboa</a:t>
            </a:r>
          </a:p>
          <a:p>
            <a:pPr marL="0" indent="0" algn="ctr">
              <a:buNone/>
            </a:pPr>
            <a:endParaRPr lang="pt-PT" sz="1100" b="1" dirty="0">
              <a:latin typeface="Arial" panose="020B0604020202020204" pitchFamily="34" charset="0"/>
              <a:cs typeface="Arial" panose="020B0604020202020204" pitchFamily="34" charset="0"/>
            </a:endParaRPr>
          </a:p>
          <a:p>
            <a:pPr marL="0" indent="0" algn="just">
              <a:buNone/>
            </a:pPr>
            <a:r>
              <a:rPr lang="pt-PT" sz="1100" b="1" dirty="0">
                <a:latin typeface="Arial" panose="020B0604020202020204" pitchFamily="34" charset="0"/>
                <a:cs typeface="Arial" panose="020B0604020202020204" pitchFamily="34" charset="0"/>
              </a:rPr>
              <a:t>Em </a:t>
            </a:r>
            <a:r>
              <a:rPr lang="pt-PT" sz="1100" b="1" dirty="0" err="1">
                <a:latin typeface="Arial" panose="020B0604020202020204" pitchFamily="34" charset="0"/>
                <a:cs typeface="Arial" panose="020B0604020202020204" pitchFamily="34" charset="0"/>
              </a:rPr>
              <a:t>abril</a:t>
            </a:r>
            <a:r>
              <a:rPr lang="pt-PT" sz="1100" b="1" dirty="0">
                <a:latin typeface="Arial" panose="020B0604020202020204" pitchFamily="34" charset="0"/>
                <a:cs typeface="Arial" panose="020B0604020202020204" pitchFamily="34" charset="0"/>
              </a:rPr>
              <a:t> de 1506, durante as celebrações da Páscoa, cerca de dois mil cristãos-novos foram mortos num pogrom em Lisboa e os seus corpos queimados no Rossio. Reinava então D. Manuel, o Venturoso, e os frades incitavam o povo à matança, acusando os cristãos-novos de serem a causa da fome e da peste que flagelavam a cidade</a:t>
            </a:r>
            <a:r>
              <a:rPr lang="pt-PT" sz="1100" b="1" dirty="0" smtClean="0">
                <a:latin typeface="Arial" panose="020B0604020202020204" pitchFamily="34" charset="0"/>
                <a:cs typeface="Arial" panose="020B0604020202020204" pitchFamily="34" charset="0"/>
              </a:rPr>
              <a:t>.</a:t>
            </a:r>
            <a:endParaRPr lang="pt-PT" sz="1100" b="1" dirty="0">
              <a:latin typeface="Arial" panose="020B0604020202020204" pitchFamily="34" charset="0"/>
              <a:cs typeface="Arial" panose="020B0604020202020204" pitchFamily="34" charset="0"/>
            </a:endParaRPr>
          </a:p>
          <a:p>
            <a:pPr marL="0" indent="0" algn="just">
              <a:buNone/>
            </a:pPr>
            <a:r>
              <a:rPr lang="pt-PT" sz="1100" b="1" dirty="0" err="1">
                <a:latin typeface="Arial" panose="020B0604020202020204" pitchFamily="34" charset="0"/>
                <a:cs typeface="Arial" panose="020B0604020202020204" pitchFamily="34" charset="0"/>
              </a:rPr>
              <a:t>Berequias</a:t>
            </a:r>
            <a:r>
              <a:rPr lang="pt-PT" sz="1100" b="1" dirty="0">
                <a:latin typeface="Arial" panose="020B0604020202020204" pitchFamily="34" charset="0"/>
                <a:cs typeface="Arial" panose="020B0604020202020204" pitchFamily="34" charset="0"/>
              </a:rPr>
              <a:t>, sobrinho e discípulo de Abraão Zarco - iluminador e membro respeitado da célebre escola cabalística de Lisboa -, vai encontrar o tio e uma jovem desconhecida mortos na cave que servia de templo secreto desde que a sinagoga fora encerrada pelos cristãos-velhos. Um valioso manuscrito iluminado também desapareceu do seu esconderijo. Estarão os dois incidentes relacionados? Terá sido um cristão ou um judeu, como os indícios fazem crer, a assassinar o tio? Quem será a rapariga morta</a:t>
            </a:r>
            <a:r>
              <a:rPr lang="pt-PT" sz="1100" b="1" dirty="0" smtClean="0">
                <a:latin typeface="Arial" panose="020B0604020202020204" pitchFamily="34" charset="0"/>
                <a:cs typeface="Arial" panose="020B0604020202020204" pitchFamily="34" charset="0"/>
              </a:rPr>
              <a:t>?</a:t>
            </a:r>
            <a:endParaRPr lang="pt-PT" sz="1100" b="1" dirty="0">
              <a:latin typeface="Arial" panose="020B0604020202020204" pitchFamily="34" charset="0"/>
              <a:cs typeface="Arial" panose="020B0604020202020204" pitchFamily="34" charset="0"/>
            </a:endParaRPr>
          </a:p>
          <a:p>
            <a:pPr marL="0" indent="0" algn="just">
              <a:buNone/>
            </a:pPr>
            <a:r>
              <a:rPr lang="pt-PT" sz="1100" b="1" dirty="0">
                <a:latin typeface="Arial" panose="020B0604020202020204" pitchFamily="34" charset="0"/>
                <a:cs typeface="Arial" panose="020B0604020202020204" pitchFamily="34" charset="0"/>
              </a:rPr>
              <a:t>Publicado originalmente em Portugal, O Último Cabalista de Lisboa é um extraordinário romance histórico, que catapultou o seu autor para um sucesso internacional, tendo sido publicado em toda a Europa, nos Estados Unidos e Brasil, onde depressa se tornou um bestseller.</a:t>
            </a: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1052736"/>
            <a:ext cx="192722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341738"/>
      </p:ext>
    </p:extLst>
  </p:cSld>
  <p:clrMapOvr>
    <a:masterClrMapping/>
  </p:clrMapOvr>
  <mc:AlternateContent xmlns:mc="http://schemas.openxmlformats.org/markup-compatibility/2006">
    <mc:Choice xmlns:p14="http://schemas.microsoft.com/office/powerpoint/2010/main" Requires="p14">
      <p:transition p14:dur="250" advTm="5000">
        <p:split orient="vert"/>
        <p:sndAc>
          <p:stSnd>
            <p:snd r:embed="rId2" name="camera.wav"/>
          </p:stSnd>
        </p:sndAc>
      </p:transition>
    </mc:Choice>
    <mc:Fallback>
      <p:transition advTm="5000">
        <p:split orient="vert"/>
        <p:sndAc>
          <p:stSnd>
            <p:snd r:embed="rId2" name="camera.wav"/>
          </p:stSnd>
        </p:sndAc>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1865343" y="2438400"/>
            <a:ext cx="2136714"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p:txBody>
          <a:bodyPr>
            <a:normAutofit fontScale="90000"/>
          </a:bodyPr>
          <a:lstStyle/>
          <a:p>
            <a:r>
              <a:rPr lang="pt-PT" dirty="0" smtClean="0"/>
              <a:t>           Novidades na Biblioteca</a:t>
            </a:r>
            <a:endParaRPr lang="pt-PT" dirty="0"/>
          </a:p>
        </p:txBody>
      </p:sp>
      <p:sp>
        <p:nvSpPr>
          <p:cNvPr id="4" name="Marcador de Posição de Conteúdo 3"/>
          <p:cNvSpPr>
            <a:spLocks noGrp="1"/>
          </p:cNvSpPr>
          <p:nvPr>
            <p:ph sz="quarter" idx="14"/>
          </p:nvPr>
        </p:nvSpPr>
        <p:spPr/>
        <p:txBody>
          <a:bodyPr>
            <a:normAutofit fontScale="92500" lnSpcReduction="20000"/>
          </a:bodyPr>
          <a:lstStyle/>
          <a:p>
            <a:pPr marL="0" indent="0" algn="ctr">
              <a:buNone/>
            </a:pPr>
            <a:endParaRPr lang="pt-PT" sz="1100" b="1" dirty="0" smtClean="0">
              <a:latin typeface="Arial" panose="020B0604020202020204" pitchFamily="34" charset="0"/>
              <a:cs typeface="Arial" panose="020B0604020202020204" pitchFamily="34" charset="0"/>
            </a:endParaRPr>
          </a:p>
          <a:p>
            <a:pPr marL="0" indent="0" algn="ctr">
              <a:buNone/>
            </a:pPr>
            <a:endParaRPr lang="pt-PT" sz="1100" b="1" dirty="0">
              <a:latin typeface="Arial" panose="020B0604020202020204" pitchFamily="34" charset="0"/>
              <a:cs typeface="Arial" panose="020B0604020202020204" pitchFamily="34" charset="0"/>
            </a:endParaRPr>
          </a:p>
          <a:p>
            <a:pPr marL="0" indent="0" algn="ctr">
              <a:buNone/>
            </a:pPr>
            <a:endParaRPr lang="pt-PT" sz="1100" b="1" dirty="0" smtClean="0">
              <a:latin typeface="Arial" panose="020B0604020202020204" pitchFamily="34" charset="0"/>
              <a:cs typeface="Arial" panose="020B0604020202020204" pitchFamily="34" charset="0"/>
            </a:endParaRPr>
          </a:p>
          <a:p>
            <a:pPr marL="0" indent="0" algn="ctr">
              <a:buNone/>
            </a:pPr>
            <a:r>
              <a:rPr lang="pt-PT" sz="1100" b="1" dirty="0" smtClean="0">
                <a:latin typeface="Arial" panose="020B0604020202020204" pitchFamily="34" charset="0"/>
                <a:cs typeface="Arial" panose="020B0604020202020204" pitchFamily="34" charset="0"/>
              </a:rPr>
              <a:t>Romeu </a:t>
            </a:r>
            <a:r>
              <a:rPr lang="pt-PT" sz="1100" b="1" dirty="0">
                <a:latin typeface="Arial" panose="020B0604020202020204" pitchFamily="34" charset="0"/>
                <a:cs typeface="Arial" panose="020B0604020202020204" pitchFamily="34" charset="0"/>
              </a:rPr>
              <a:t>e </a:t>
            </a:r>
            <a:r>
              <a:rPr lang="pt-PT" sz="1100" b="1" dirty="0" smtClean="0">
                <a:latin typeface="Arial" panose="020B0604020202020204" pitchFamily="34" charset="0"/>
                <a:cs typeface="Arial" panose="020B0604020202020204" pitchFamily="34" charset="0"/>
              </a:rPr>
              <a:t>Julieta</a:t>
            </a:r>
          </a:p>
          <a:p>
            <a:pPr marL="0" indent="0" algn="ctr">
              <a:buNone/>
            </a:pPr>
            <a:endParaRPr lang="pt-PT" sz="1100" b="1" dirty="0">
              <a:latin typeface="Arial" panose="020B0604020202020204" pitchFamily="34" charset="0"/>
              <a:cs typeface="Arial" panose="020B0604020202020204" pitchFamily="34" charset="0"/>
            </a:endParaRPr>
          </a:p>
          <a:p>
            <a:pPr marL="0" indent="0" algn="ctr">
              <a:buNone/>
            </a:pPr>
            <a:endParaRPr lang="pt-PT" sz="1100" b="1" dirty="0">
              <a:latin typeface="Arial" panose="020B0604020202020204" pitchFamily="34" charset="0"/>
              <a:cs typeface="Arial" panose="020B0604020202020204" pitchFamily="34" charset="0"/>
            </a:endParaRPr>
          </a:p>
          <a:p>
            <a:pPr marL="0" indent="0" algn="just">
              <a:buNone/>
            </a:pPr>
            <a:r>
              <a:rPr lang="pt-PT" sz="1100" dirty="0">
                <a:latin typeface="Arial" panose="020B0604020202020204" pitchFamily="34" charset="0"/>
                <a:cs typeface="Arial" panose="020B0604020202020204" pitchFamily="34" charset="0"/>
              </a:rPr>
              <a:t>«OS LIVROS ESTÃO LOUCOS, contados tipo aos jovens, tornam fácil o que parecia difícil: colar os olhos dos jovens às páginas de um livro.» contado tipo aos jovens</a:t>
            </a:r>
          </a:p>
          <a:p>
            <a:pPr marL="0" indent="0" algn="just">
              <a:buNone/>
            </a:pPr>
            <a:r>
              <a:rPr lang="pt-PT" sz="1100" dirty="0">
                <a:latin typeface="Arial" panose="020B0604020202020204" pitchFamily="34" charset="0"/>
                <a:cs typeface="Arial" panose="020B0604020202020204" pitchFamily="34" charset="0"/>
              </a:rPr>
              <a:t>WILLIAM SHAKESPEARE</a:t>
            </a:r>
          </a:p>
          <a:p>
            <a:pPr marL="0" indent="0" algn="just">
              <a:buNone/>
            </a:pPr>
            <a:r>
              <a:rPr lang="pt-PT" sz="1100" dirty="0">
                <a:latin typeface="Arial" panose="020B0604020202020204" pitchFamily="34" charset="0"/>
                <a:cs typeface="Arial" panose="020B0604020202020204" pitchFamily="34" charset="0"/>
              </a:rPr>
              <a:t>Sim, podes já conhecer a história de Romeu e Julieta. Mas como está contada neste livro, acredita que nunca a leste. </a:t>
            </a:r>
          </a:p>
          <a:p>
            <a:pPr marL="0" indent="0" algn="ctr">
              <a:buNone/>
            </a:pPr>
            <a:endParaRPr lang="pt-PT" sz="1100" b="1" dirty="0">
              <a:latin typeface="Arial" panose="020B0604020202020204" pitchFamily="34" charset="0"/>
              <a:cs typeface="Arial" panose="020B0604020202020204" pitchFamily="34" charset="0"/>
            </a:endParaRP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1196752"/>
            <a:ext cx="192722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3478549"/>
      </p:ext>
    </p:extLst>
  </p:cSld>
  <p:clrMapOvr>
    <a:masterClrMapping/>
  </p:clrMapOvr>
  <mc:AlternateContent xmlns:mc="http://schemas.openxmlformats.org/markup-compatibility/2006">
    <mc:Choice xmlns:p14="http://schemas.microsoft.com/office/powerpoint/2010/main" Requires="p14">
      <p:transition p14:dur="250" advTm="5000">
        <p:split orient="vert"/>
        <p:sndAc>
          <p:stSnd>
            <p:snd r:embed="rId2" name="camera.wav"/>
          </p:stSnd>
        </p:sndAc>
      </p:transition>
    </mc:Choice>
    <mc:Fallback>
      <p:transition advTm="5000">
        <p:split orient="vert"/>
        <p:sndAc>
          <p:stSnd>
            <p:snd r:embed="rId2" name="camera.wav"/>
          </p:stSnd>
        </p:sndAc>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1917930" y="2438400"/>
            <a:ext cx="2031539"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p:txBody>
          <a:bodyPr>
            <a:normAutofit fontScale="90000"/>
          </a:bodyPr>
          <a:lstStyle/>
          <a:p>
            <a:r>
              <a:rPr lang="pt-PT" dirty="0" smtClean="0"/>
              <a:t>           Novidades na Biblioteca</a:t>
            </a:r>
            <a:endParaRPr lang="pt-PT" dirty="0"/>
          </a:p>
        </p:txBody>
      </p:sp>
      <p:sp>
        <p:nvSpPr>
          <p:cNvPr id="4" name="Marcador de Posição de Conteúdo 3"/>
          <p:cNvSpPr>
            <a:spLocks noGrp="1"/>
          </p:cNvSpPr>
          <p:nvPr>
            <p:ph sz="quarter" idx="14"/>
          </p:nvPr>
        </p:nvSpPr>
        <p:spPr/>
        <p:txBody>
          <a:bodyPr>
            <a:normAutofit fontScale="62500" lnSpcReduction="20000"/>
          </a:bodyPr>
          <a:lstStyle/>
          <a:p>
            <a:pPr marL="0" indent="0" algn="ctr">
              <a:buNone/>
            </a:pPr>
            <a:endParaRPr lang="pt-PT" sz="1100" b="1" dirty="0" smtClean="0">
              <a:latin typeface="Arial" panose="020B0604020202020204" pitchFamily="34" charset="0"/>
              <a:cs typeface="Arial" panose="020B0604020202020204" pitchFamily="34" charset="0"/>
            </a:endParaRPr>
          </a:p>
          <a:p>
            <a:pPr marL="0" indent="0" algn="ctr">
              <a:buNone/>
            </a:pPr>
            <a:endParaRPr lang="pt-PT" sz="1100" b="1" dirty="0">
              <a:latin typeface="Arial" panose="020B0604020202020204" pitchFamily="34" charset="0"/>
              <a:cs typeface="Arial" panose="020B0604020202020204" pitchFamily="34" charset="0"/>
            </a:endParaRPr>
          </a:p>
          <a:p>
            <a:pPr marL="0" indent="0" algn="ctr">
              <a:buNone/>
            </a:pPr>
            <a:endParaRPr lang="pt-PT" sz="1100" b="1" dirty="0" smtClean="0">
              <a:latin typeface="Arial" panose="020B0604020202020204" pitchFamily="34" charset="0"/>
              <a:cs typeface="Arial" panose="020B0604020202020204" pitchFamily="34" charset="0"/>
            </a:endParaRPr>
          </a:p>
          <a:p>
            <a:pPr marL="0" indent="0" algn="ctr">
              <a:buNone/>
            </a:pPr>
            <a:r>
              <a:rPr lang="pt-PT" sz="1100" b="1" dirty="0">
                <a:latin typeface="Arial" panose="020B0604020202020204" pitchFamily="34" charset="0"/>
                <a:cs typeface="Arial" panose="020B0604020202020204" pitchFamily="34" charset="0"/>
              </a:rPr>
              <a:t>Por quem os sinos </a:t>
            </a:r>
            <a:r>
              <a:rPr lang="pt-PT" sz="1100" b="1" dirty="0" smtClean="0">
                <a:latin typeface="Arial" panose="020B0604020202020204" pitchFamily="34" charset="0"/>
                <a:cs typeface="Arial" panose="020B0604020202020204" pitchFamily="34" charset="0"/>
              </a:rPr>
              <a:t>dobram</a:t>
            </a:r>
          </a:p>
          <a:p>
            <a:pPr marL="0" indent="0" algn="ctr">
              <a:buNone/>
            </a:pPr>
            <a:endParaRPr lang="pt-PT" sz="1100" b="1" dirty="0">
              <a:latin typeface="Arial" panose="020B0604020202020204" pitchFamily="34" charset="0"/>
              <a:cs typeface="Arial" panose="020B0604020202020204" pitchFamily="34" charset="0"/>
            </a:endParaRPr>
          </a:p>
          <a:p>
            <a:pPr marL="0" indent="0" algn="just">
              <a:buNone/>
            </a:pPr>
            <a:r>
              <a:rPr lang="pt-PT" sz="1100" dirty="0">
                <a:latin typeface="Arial" panose="020B0604020202020204" pitchFamily="34" charset="0"/>
                <a:cs typeface="Arial" panose="020B0604020202020204" pitchFamily="34" charset="0"/>
              </a:rPr>
              <a:t>Em 1937 Ernest Hemingway viajou para Madrid, com o intuito de aí realizar algumas reportagens sobre a resistência do governo legítimo de Espanha ao avanço dos revoltosos fascistas. Três anos mais tarde, concluiria a elaboração de um dos mais famosos romances sobre a Guerra Civil de Espanha, Por Quem os Sinos Dobram</a:t>
            </a:r>
            <a:r>
              <a:rPr lang="pt-PT" sz="1100" dirty="0" smtClean="0">
                <a:latin typeface="Arial" panose="020B0604020202020204" pitchFamily="34" charset="0"/>
                <a:cs typeface="Arial" panose="020B0604020202020204" pitchFamily="34" charset="0"/>
              </a:rPr>
              <a:t>.</a:t>
            </a:r>
            <a:endParaRPr lang="pt-PT" sz="1100" dirty="0">
              <a:latin typeface="Arial" panose="020B0604020202020204" pitchFamily="34" charset="0"/>
              <a:cs typeface="Arial" panose="020B0604020202020204" pitchFamily="34" charset="0"/>
            </a:endParaRPr>
          </a:p>
          <a:p>
            <a:pPr marL="0" indent="0" algn="just">
              <a:buNone/>
            </a:pPr>
            <a:r>
              <a:rPr lang="pt-PT" sz="1100" dirty="0">
                <a:latin typeface="Arial" panose="020B0604020202020204" pitchFamily="34" charset="0"/>
                <a:cs typeface="Arial" panose="020B0604020202020204" pitchFamily="34" charset="0"/>
              </a:rPr>
              <a:t>A história de Robert </a:t>
            </a:r>
            <a:r>
              <a:rPr lang="pt-PT" sz="1100" dirty="0" err="1">
                <a:latin typeface="Arial" panose="020B0604020202020204" pitchFamily="34" charset="0"/>
                <a:cs typeface="Arial" panose="020B0604020202020204" pitchFamily="34" charset="0"/>
              </a:rPr>
              <a:t>Jordan</a:t>
            </a:r>
            <a:r>
              <a:rPr lang="pt-PT" sz="1100" dirty="0">
                <a:latin typeface="Arial" panose="020B0604020202020204" pitchFamily="34" charset="0"/>
                <a:cs typeface="Arial" panose="020B0604020202020204" pitchFamily="34" charset="0"/>
              </a:rPr>
              <a:t>, um jovem americano das Brigadas Internacionais, membro de uma unidade guerrilheira que combate algures numa zona montanhosa, é um relato de coragem e lealdade, de amor e derrota, que acabou por constituir um dos mais belos romances de guerra do século XX</a:t>
            </a:r>
            <a:r>
              <a:rPr lang="pt-PT" sz="1100" dirty="0" smtClean="0">
                <a:latin typeface="Arial" panose="020B0604020202020204" pitchFamily="34" charset="0"/>
                <a:cs typeface="Arial" panose="020B0604020202020204" pitchFamily="34" charset="0"/>
              </a:rPr>
              <a:t>.</a:t>
            </a:r>
            <a:endParaRPr lang="pt-PT" sz="1100" dirty="0">
              <a:latin typeface="Arial" panose="020B0604020202020204" pitchFamily="34" charset="0"/>
              <a:cs typeface="Arial" panose="020B0604020202020204" pitchFamily="34" charset="0"/>
            </a:endParaRPr>
          </a:p>
          <a:p>
            <a:pPr marL="0" indent="0" algn="just">
              <a:buNone/>
            </a:pPr>
            <a:r>
              <a:rPr lang="pt-PT" sz="1100" dirty="0">
                <a:latin typeface="Arial" panose="020B0604020202020204" pitchFamily="34" charset="0"/>
                <a:cs typeface="Arial" panose="020B0604020202020204" pitchFamily="34" charset="0"/>
              </a:rPr>
              <a:t>«Se a função de um escritor é revelar a realidade», escreveria o editor Maxwell </a:t>
            </a:r>
            <a:r>
              <a:rPr lang="pt-PT" sz="1100" dirty="0" err="1">
                <a:latin typeface="Arial" panose="020B0604020202020204" pitchFamily="34" charset="0"/>
                <a:cs typeface="Arial" panose="020B0604020202020204" pitchFamily="34" charset="0"/>
              </a:rPr>
              <a:t>Perkins</a:t>
            </a:r>
            <a:r>
              <a:rPr lang="pt-PT" sz="1100" dirty="0">
                <a:latin typeface="Arial" panose="020B0604020202020204" pitchFamily="34" charset="0"/>
                <a:cs typeface="Arial" panose="020B0604020202020204" pitchFamily="34" charset="0"/>
              </a:rPr>
              <a:t> em carta dirigida a Hemingway após ter concluído a leitura do seu manuscrito, «nunca ninguém o fez melhor do que você.»</a:t>
            </a:r>
          </a:p>
          <a:p>
            <a:pPr marL="0" indent="0" algn="ctr">
              <a:buNone/>
            </a:pPr>
            <a:endParaRPr lang="pt-PT" sz="1100" b="1" dirty="0">
              <a:latin typeface="Arial" panose="020B0604020202020204" pitchFamily="34" charset="0"/>
              <a:cs typeface="Arial" panose="020B0604020202020204" pitchFamily="34" charset="0"/>
            </a:endParaRP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1196752"/>
            <a:ext cx="192722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6753032"/>
      </p:ext>
    </p:extLst>
  </p:cSld>
  <p:clrMapOvr>
    <a:masterClrMapping/>
  </p:clrMapOvr>
  <mc:AlternateContent xmlns:mc="http://schemas.openxmlformats.org/markup-compatibility/2006">
    <mc:Choice xmlns:p14="http://schemas.microsoft.com/office/powerpoint/2010/main" Requires="p14">
      <p:transition p14:dur="250" advTm="5000">
        <p:split orient="vert"/>
        <p:sndAc>
          <p:stSnd>
            <p:snd r:embed="rId2" name="camera.wav"/>
          </p:stSnd>
        </p:sndAc>
      </p:transition>
    </mc:Choice>
    <mc:Fallback>
      <p:transition advTm="5000">
        <p:split orient="vert"/>
        <p:sndAc>
          <p:stSnd>
            <p:snd r:embed="rId2" name="camera.wav"/>
          </p:stSnd>
        </p:sndAc>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sz="quarter" idx="13"/>
          </p:nvPr>
        </p:nvPicPr>
        <p:blipFill>
          <a:blip r:embed="rId3" cstate="print">
            <a:extLst>
              <a:ext uri="{28A0092B-C50C-407E-A947-70E740481C1C}">
                <a14:useLocalDpi xmlns:a14="http://schemas.microsoft.com/office/drawing/2010/main" val="0"/>
              </a:ext>
            </a:extLst>
          </a:blip>
          <a:stretch>
            <a:fillRect/>
          </a:stretch>
        </p:blipFill>
        <p:spPr bwMode="auto">
          <a:xfrm>
            <a:off x="1920776" y="2438400"/>
            <a:ext cx="2025848"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p:txBody>
          <a:bodyPr>
            <a:normAutofit fontScale="90000"/>
          </a:bodyPr>
          <a:lstStyle/>
          <a:p>
            <a:r>
              <a:rPr lang="pt-PT" dirty="0" smtClean="0"/>
              <a:t>           Novidades na Biblioteca</a:t>
            </a:r>
            <a:endParaRPr lang="pt-PT" dirty="0"/>
          </a:p>
        </p:txBody>
      </p:sp>
      <p:sp>
        <p:nvSpPr>
          <p:cNvPr id="4" name="Marcador de Posição de Conteúdo 3"/>
          <p:cNvSpPr>
            <a:spLocks noGrp="1"/>
          </p:cNvSpPr>
          <p:nvPr>
            <p:ph sz="quarter" idx="14"/>
          </p:nvPr>
        </p:nvSpPr>
        <p:spPr/>
        <p:txBody>
          <a:bodyPr>
            <a:normAutofit fontScale="92500" lnSpcReduction="20000"/>
          </a:bodyPr>
          <a:lstStyle/>
          <a:p>
            <a:pPr marL="0" indent="0" algn="ctr">
              <a:buNone/>
            </a:pPr>
            <a:endParaRPr lang="pt-PT" sz="1100" b="1" dirty="0" smtClean="0">
              <a:latin typeface="Arial" panose="020B0604020202020204" pitchFamily="34" charset="0"/>
              <a:cs typeface="Arial" panose="020B0604020202020204" pitchFamily="34" charset="0"/>
            </a:endParaRPr>
          </a:p>
          <a:p>
            <a:pPr marL="0" indent="0" algn="ctr">
              <a:buNone/>
            </a:pPr>
            <a:endParaRPr lang="pt-PT" sz="1100" b="1" dirty="0">
              <a:latin typeface="Arial" panose="020B0604020202020204" pitchFamily="34" charset="0"/>
              <a:cs typeface="Arial" panose="020B0604020202020204" pitchFamily="34" charset="0"/>
            </a:endParaRPr>
          </a:p>
          <a:p>
            <a:pPr marL="0" indent="0" algn="ctr">
              <a:buNone/>
            </a:pPr>
            <a:endParaRPr lang="pt-PT" sz="1100" b="1" dirty="0" smtClean="0">
              <a:latin typeface="Arial" panose="020B0604020202020204" pitchFamily="34" charset="0"/>
              <a:cs typeface="Arial" panose="020B0604020202020204" pitchFamily="34" charset="0"/>
            </a:endParaRPr>
          </a:p>
          <a:p>
            <a:pPr marL="0" indent="0" algn="just">
              <a:buNone/>
            </a:pPr>
            <a:r>
              <a:rPr lang="pt-PT" sz="1100" dirty="0">
                <a:latin typeface="Arial" panose="020B0604020202020204" pitchFamily="34" charset="0"/>
                <a:cs typeface="Arial" panose="020B0604020202020204" pitchFamily="34" charset="0"/>
              </a:rPr>
              <a:t>Um livro admirável em que Vasco Graça Moura, um dos mais destacados poetas portugueses, dialoga, em verso, com o texto camoniano, iluminando, esclarecendo e exaltando o canto originário. Através de um perfeito equilíbrio entre a reescrita modernizadora e a fidelidade à estrutura e aos significados da epopeia de Camões, Vasco Graça Moura assina uma obra indispensável a professores, educadores e jovens, para a compreensão fluída, correcta e abrangente de Os Lusíadas pelas novas gerações.</a:t>
            </a: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1196752"/>
            <a:ext cx="192722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9691304"/>
      </p:ext>
    </p:extLst>
  </p:cSld>
  <p:clrMapOvr>
    <a:masterClrMapping/>
  </p:clrMapOvr>
  <mc:AlternateContent xmlns:mc="http://schemas.openxmlformats.org/markup-compatibility/2006">
    <mc:Choice xmlns:p14="http://schemas.microsoft.com/office/powerpoint/2010/main" Requires="p14">
      <p:transition p14:dur="250" advTm="5000">
        <p:split orient="vert"/>
        <p:sndAc>
          <p:stSnd>
            <p:snd r:embed="rId2" name="camera.wav"/>
          </p:stSnd>
        </p:sndAc>
      </p:transition>
    </mc:Choice>
    <mc:Fallback>
      <p:transition advTm="5000">
        <p:split orient="vert"/>
        <p:sndAc>
          <p:stSnd>
            <p:snd r:embed="rId2" name="camera.wav"/>
          </p:stSnd>
        </p:sndAc>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Grp="1" noChangeAspect="1" noChangeArrowheads="1"/>
          </p:cNvPicPr>
          <p:nvPr>
            <p:ph sz="quarter" idx="13"/>
          </p:nvPr>
        </p:nvPicPr>
        <p:blipFill>
          <a:blip r:embed="rId3" cstate="print">
            <a:extLst>
              <a:ext uri="{28A0092B-C50C-407E-A947-70E740481C1C}">
                <a14:useLocalDpi xmlns:a14="http://schemas.microsoft.com/office/drawing/2010/main" val="0"/>
              </a:ext>
            </a:extLst>
          </a:blip>
          <a:stretch>
            <a:fillRect/>
          </a:stretch>
        </p:blipFill>
        <p:spPr bwMode="auto">
          <a:xfrm>
            <a:off x="1862492" y="2438400"/>
            <a:ext cx="2142416"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p:txBody>
          <a:bodyPr>
            <a:normAutofit fontScale="90000"/>
          </a:bodyPr>
          <a:lstStyle/>
          <a:p>
            <a:r>
              <a:rPr lang="pt-PT" dirty="0" smtClean="0"/>
              <a:t>           Novidades na Biblioteca</a:t>
            </a:r>
            <a:endParaRPr lang="pt-PT" dirty="0"/>
          </a:p>
        </p:txBody>
      </p:sp>
      <p:sp>
        <p:nvSpPr>
          <p:cNvPr id="4" name="Marcador de Posição de Conteúdo 3"/>
          <p:cNvSpPr>
            <a:spLocks noGrp="1"/>
          </p:cNvSpPr>
          <p:nvPr>
            <p:ph sz="quarter" idx="14"/>
          </p:nvPr>
        </p:nvSpPr>
        <p:spPr/>
        <p:txBody>
          <a:bodyPr>
            <a:normAutofit fontScale="62500" lnSpcReduction="20000"/>
          </a:bodyPr>
          <a:lstStyle/>
          <a:p>
            <a:pPr marL="0" indent="0" algn="just">
              <a:buNone/>
            </a:pPr>
            <a:endParaRPr lang="pt-PT" sz="1100" dirty="0" smtClean="0">
              <a:latin typeface="Arial" panose="020B0604020202020204" pitchFamily="34" charset="0"/>
              <a:cs typeface="Arial" panose="020B0604020202020204" pitchFamily="34" charset="0"/>
            </a:endParaRPr>
          </a:p>
          <a:p>
            <a:pPr marL="0" indent="0" algn="just">
              <a:buNone/>
            </a:pPr>
            <a:endParaRPr lang="pt-PT" sz="1100" dirty="0">
              <a:latin typeface="Arial" panose="020B0604020202020204" pitchFamily="34" charset="0"/>
              <a:cs typeface="Arial" panose="020B0604020202020204" pitchFamily="34" charset="0"/>
            </a:endParaRPr>
          </a:p>
          <a:p>
            <a:pPr marL="0" indent="0" algn="just">
              <a:buNone/>
            </a:pPr>
            <a:endParaRPr lang="pt-PT" sz="1100" dirty="0">
              <a:latin typeface="Arial" panose="020B0604020202020204" pitchFamily="34" charset="0"/>
              <a:cs typeface="Arial" panose="020B0604020202020204" pitchFamily="34" charset="0"/>
            </a:endParaRPr>
          </a:p>
          <a:p>
            <a:pPr marL="0" indent="0" algn="just">
              <a:buNone/>
            </a:pPr>
            <a:r>
              <a:rPr lang="pt-PT" sz="1100" dirty="0">
                <a:latin typeface="Arial" panose="020B0604020202020204" pitchFamily="34" charset="0"/>
                <a:cs typeface="Arial" panose="020B0604020202020204" pitchFamily="34" charset="0"/>
              </a:rPr>
              <a:t>A imortal história do Cavaleiro da Triste Figura, que acompanhado pelo seu fiel escudeiro, Sancho Pança, avança por montes e vales, lutando contra moinhos de vento e cavaleiros imaginários em nome da justiça. </a:t>
            </a:r>
            <a:r>
              <a:rPr lang="pt-PT" sz="1100" dirty="0" err="1">
                <a:latin typeface="Arial" panose="020B0604020202020204" pitchFamily="34" charset="0"/>
                <a:cs typeface="Arial" panose="020B0604020202020204" pitchFamily="34" charset="0"/>
              </a:rPr>
              <a:t>Retrato</a:t>
            </a:r>
            <a:r>
              <a:rPr lang="pt-PT" sz="1100" dirty="0">
                <a:latin typeface="Arial" panose="020B0604020202020204" pitchFamily="34" charset="0"/>
                <a:cs typeface="Arial" panose="020B0604020202020204" pitchFamily="34" charset="0"/>
              </a:rPr>
              <a:t> do anti-herói, Dom Quixote, o fidalgo enlouquecido, representa a capacidade de transformação do homem em busca dos seus ideais.</a:t>
            </a:r>
          </a:p>
          <a:p>
            <a:pPr marL="0" indent="0" algn="just">
              <a:buNone/>
            </a:pPr>
            <a:r>
              <a:rPr lang="pt-PT" sz="1100" dirty="0">
                <a:latin typeface="Arial" panose="020B0604020202020204" pitchFamily="34" charset="0"/>
                <a:cs typeface="Arial" panose="020B0604020202020204" pitchFamily="34" charset="0"/>
              </a:rPr>
              <a:t>Este grande livro é muito mais do que um romance de cavalaria. Pelo contrário, ao satirizar os romances de cavalaria em voga ao longo dos séculos XVI e XVII, o Dom Quixote afirma-se como o clássico fundador do romance moderno. O humor, as digressões e reflexões, a oralidade nas falas e a metalinguagem marcaram o fim da Idade Média na literatura.</a:t>
            </a:r>
          </a:p>
          <a:p>
            <a:pPr marL="0" indent="0" algn="just">
              <a:buNone/>
            </a:pPr>
            <a:r>
              <a:rPr lang="pt-PT" sz="1100" dirty="0">
                <a:latin typeface="Arial" panose="020B0604020202020204" pitchFamily="34" charset="0"/>
                <a:cs typeface="Arial" panose="020B0604020202020204" pitchFamily="34" charset="0"/>
              </a:rPr>
              <a:t>Repleto de aventuras e situações fantásticas, este tem sido considerado um livro inesquecível para sucessivas gerações de leitores.</a:t>
            </a:r>
          </a:p>
          <a:p>
            <a:pPr marL="0" indent="0" algn="just">
              <a:buNone/>
            </a:pPr>
            <a:r>
              <a:rPr lang="pt-PT" sz="1100" dirty="0">
                <a:latin typeface="Arial" panose="020B0604020202020204" pitchFamily="34" charset="0"/>
                <a:cs typeface="Arial" panose="020B0604020202020204" pitchFamily="34" charset="0"/>
              </a:rPr>
              <a:t>Este livro reúne os dois volumes que constituem o Dom Quixote de la Mancha, publicados em 1605 e 1615. Conta ainda com uma introdução da professora Maria Fernanda de Abreu.</a:t>
            </a: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1124744"/>
            <a:ext cx="192722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4340441"/>
      </p:ext>
    </p:extLst>
  </p:cSld>
  <p:clrMapOvr>
    <a:masterClrMapping/>
  </p:clrMapOvr>
  <mc:AlternateContent xmlns:mc="http://schemas.openxmlformats.org/markup-compatibility/2006">
    <mc:Choice xmlns:p14="http://schemas.microsoft.com/office/powerpoint/2010/main" Requires="p14">
      <p:transition p14:dur="250" advTm="5000">
        <p:split orient="vert"/>
        <p:sndAc>
          <p:stSnd>
            <p:snd r:embed="rId2" name="camera.wav"/>
          </p:stSnd>
        </p:sndAc>
      </p:transition>
    </mc:Choice>
    <mc:Fallback>
      <p:transition advTm="5000">
        <p:split orient="vert"/>
        <p:sndAc>
          <p:stSnd>
            <p:snd r:embed="rId2" name="camera.wav"/>
          </p:stSnd>
        </p:sndAc>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1844963" y="2438400"/>
            <a:ext cx="2177473"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p:txBody>
          <a:bodyPr>
            <a:normAutofit fontScale="90000"/>
          </a:bodyPr>
          <a:lstStyle/>
          <a:p>
            <a:r>
              <a:rPr lang="pt-PT" dirty="0" smtClean="0"/>
              <a:t>                 Novidades na Biblioteca</a:t>
            </a:r>
            <a:endParaRPr lang="pt-PT" dirty="0"/>
          </a:p>
        </p:txBody>
      </p:sp>
      <p:sp>
        <p:nvSpPr>
          <p:cNvPr id="4" name="Marcador de Posição de Conteúdo 3"/>
          <p:cNvSpPr>
            <a:spLocks noGrp="1"/>
          </p:cNvSpPr>
          <p:nvPr>
            <p:ph sz="quarter" idx="14"/>
          </p:nvPr>
        </p:nvSpPr>
        <p:spPr>
          <a:xfrm>
            <a:off x="4211960" y="1901031"/>
            <a:ext cx="3960440" cy="4120257"/>
          </a:xfrm>
        </p:spPr>
        <p:txBody>
          <a:bodyPr>
            <a:normAutofit fontScale="47500" lnSpcReduction="20000"/>
          </a:bodyPr>
          <a:lstStyle/>
          <a:p>
            <a:pPr marL="0" indent="0" algn="ctr">
              <a:buNone/>
            </a:pPr>
            <a:r>
              <a:rPr lang="pt-PT" b="1" dirty="0" smtClean="0">
                <a:latin typeface="Arial" panose="020B0604020202020204" pitchFamily="34" charset="0"/>
                <a:cs typeface="Arial" panose="020B0604020202020204" pitchFamily="34" charset="0"/>
              </a:rPr>
              <a:t>Um livro único e fundamental</a:t>
            </a:r>
          </a:p>
          <a:p>
            <a:pPr marL="0" indent="0" algn="ctr">
              <a:buNone/>
            </a:pPr>
            <a:r>
              <a:rPr lang="pt-PT" b="1" dirty="0" smtClean="0">
                <a:latin typeface="Arial" panose="020B0604020202020204" pitchFamily="34" charset="0"/>
                <a:cs typeface="Arial" panose="020B0604020202020204" pitchFamily="34" charset="0"/>
              </a:rPr>
              <a:t>Um guia para salvar o planeta</a:t>
            </a:r>
          </a:p>
          <a:p>
            <a:pPr algn="just"/>
            <a:endParaRPr lang="pt-PT" dirty="0" smtClean="0">
              <a:latin typeface="Arial" panose="020B0604020202020204" pitchFamily="34" charset="0"/>
              <a:cs typeface="Arial" panose="020B0604020202020204" pitchFamily="34" charset="0"/>
            </a:endParaRPr>
          </a:p>
          <a:p>
            <a:pPr algn="just"/>
            <a:r>
              <a:rPr lang="pt-PT" dirty="0" smtClean="0">
                <a:latin typeface="Arial" panose="020B0604020202020204" pitchFamily="34" charset="0"/>
                <a:cs typeface="Arial" panose="020B0604020202020204" pitchFamily="34" charset="0"/>
              </a:rPr>
              <a:t>O mundo já está muito diferente daquele em que a nossa civilização floresceu: mais quente, mais extremo, mais inseguro. Para a frente, muito além da incerteza, ficam certezas: ainda pode piorar mais. O sistema de produção em que vivemos criou uma devastação ambiental e social sem precedentes na nossa história enquanto espécie. De entre todas essas devastações, a alteração da composição da nossa atmosfera e o aquecimento global do planeta destacam-se pelo seu potencial catastrófico, alterando os climas em que a nossa espécie proliferou.</a:t>
            </a:r>
          </a:p>
          <a:p>
            <a:pPr algn="just"/>
            <a:r>
              <a:rPr lang="pt-PT" dirty="0" smtClean="0">
                <a:latin typeface="Arial" panose="020B0604020202020204" pitchFamily="34" charset="0"/>
                <a:cs typeface="Arial" panose="020B0604020202020204" pitchFamily="34" charset="0"/>
              </a:rPr>
              <a:t>Num mundo cada vez mais desigual, pendem sobre nós crises simultâneas: da banca, do emprego, da produção, do ambiente, do clima, da democracia ou do capitalismo. É a crise do próprio Homo sapiens, com a colisão entre o que é e o que pode ser. Nada ou tudo: a urgência das alterações climáticas é a urgência da Humanidade. Para isso precisa de lutadores, pessoas empenhadas em resgatar o futuro. Por isso, para aprender e ensinar a combater, este livro é um (feroz) guia de combate.</a:t>
            </a:r>
          </a:p>
          <a:p>
            <a:endParaRPr lang="pt-PT" dirty="0"/>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1108869"/>
            <a:ext cx="1931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0049246"/>
      </p:ext>
    </p:extLst>
  </p:cSld>
  <p:clrMapOvr>
    <a:masterClrMapping/>
  </p:clrMapOvr>
  <p:transition spd="med" advClick="0" advTm="5000">
    <p:split orient="vert"/>
    <p:sndAc>
      <p:stSnd>
        <p:snd r:embed="rId2" name="camera.wav"/>
      </p:st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Grp="1" noChangeAspect="1" noChangeArrowheads="1"/>
          </p:cNvPicPr>
          <p:nvPr>
            <p:ph sz="quarter" idx="13"/>
          </p:nvPr>
        </p:nvPicPr>
        <p:blipFill>
          <a:blip r:embed="rId3" cstate="print">
            <a:extLst>
              <a:ext uri="{28A0092B-C50C-407E-A947-70E740481C1C}">
                <a14:useLocalDpi xmlns:a14="http://schemas.microsoft.com/office/drawing/2010/main" val="0"/>
              </a:ext>
            </a:extLst>
          </a:blip>
          <a:stretch>
            <a:fillRect/>
          </a:stretch>
        </p:blipFill>
        <p:spPr bwMode="auto">
          <a:xfrm>
            <a:off x="1935306" y="2438400"/>
            <a:ext cx="1996788"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p:txBody>
          <a:bodyPr>
            <a:normAutofit fontScale="90000"/>
          </a:bodyPr>
          <a:lstStyle/>
          <a:p>
            <a:r>
              <a:rPr lang="pt-PT" dirty="0" smtClean="0"/>
              <a:t>           Novidades na Biblioteca</a:t>
            </a:r>
            <a:endParaRPr lang="pt-PT" dirty="0"/>
          </a:p>
        </p:txBody>
      </p:sp>
      <p:sp>
        <p:nvSpPr>
          <p:cNvPr id="4" name="Marcador de Posição de Conteúdo 3"/>
          <p:cNvSpPr>
            <a:spLocks noGrp="1"/>
          </p:cNvSpPr>
          <p:nvPr>
            <p:ph sz="quarter" idx="14"/>
          </p:nvPr>
        </p:nvSpPr>
        <p:spPr/>
        <p:txBody>
          <a:bodyPr>
            <a:normAutofit fontScale="62500" lnSpcReduction="20000"/>
          </a:bodyPr>
          <a:lstStyle/>
          <a:p>
            <a:pPr marL="0" indent="0" algn="just">
              <a:buNone/>
            </a:pPr>
            <a:r>
              <a:rPr lang="pt-PT" sz="1100" dirty="0">
                <a:latin typeface="Arial" panose="020B0604020202020204" pitchFamily="34" charset="0"/>
                <a:cs typeface="Arial" panose="020B0604020202020204" pitchFamily="34" charset="0"/>
              </a:rPr>
              <a:t>«Procura e encontrarás.» É com o eco destas palavras na cabeça que Robert </a:t>
            </a:r>
            <a:r>
              <a:rPr lang="pt-PT" sz="1100" dirty="0" err="1">
                <a:latin typeface="Arial" panose="020B0604020202020204" pitchFamily="34" charset="0"/>
                <a:cs typeface="Arial" panose="020B0604020202020204" pitchFamily="34" charset="0"/>
              </a:rPr>
              <a:t>Langdon</a:t>
            </a:r>
            <a:r>
              <a:rPr lang="pt-PT" sz="1100" dirty="0">
                <a:latin typeface="Arial" panose="020B0604020202020204" pitchFamily="34" charset="0"/>
                <a:cs typeface="Arial" panose="020B0604020202020204" pitchFamily="34" charset="0"/>
              </a:rPr>
              <a:t>, o reputado </a:t>
            </a:r>
            <a:r>
              <a:rPr lang="pt-PT" sz="1100" dirty="0" err="1">
                <a:latin typeface="Arial" panose="020B0604020202020204" pitchFamily="34" charset="0"/>
                <a:cs typeface="Arial" panose="020B0604020202020204" pitchFamily="34" charset="0"/>
              </a:rPr>
              <a:t>simbologista</a:t>
            </a:r>
            <a:r>
              <a:rPr lang="pt-PT" sz="1100" dirty="0">
                <a:latin typeface="Arial" panose="020B0604020202020204" pitchFamily="34" charset="0"/>
                <a:cs typeface="Arial" panose="020B0604020202020204" pitchFamily="34" charset="0"/>
              </a:rPr>
              <a:t> de Harvard, acorda numa cama de hospital sem se conseguir lembrar de onde está ou de como ali chegou. Também não sabe explicar a origem de certo </a:t>
            </a:r>
            <a:r>
              <a:rPr lang="pt-PT" sz="1100" dirty="0" err="1">
                <a:latin typeface="Arial" panose="020B0604020202020204" pitchFamily="34" charset="0"/>
                <a:cs typeface="Arial" panose="020B0604020202020204" pitchFamily="34" charset="0"/>
              </a:rPr>
              <a:t>objeto</a:t>
            </a:r>
            <a:r>
              <a:rPr lang="pt-PT" sz="1100" dirty="0">
                <a:latin typeface="Arial" panose="020B0604020202020204" pitchFamily="34" charset="0"/>
                <a:cs typeface="Arial" panose="020B0604020202020204" pitchFamily="34" charset="0"/>
              </a:rPr>
              <a:t> macabro encontrado escondido entre os seus pertences. Uma ameaça contra a sua vida irá lançar </a:t>
            </a:r>
            <a:r>
              <a:rPr lang="pt-PT" sz="1100" dirty="0" err="1">
                <a:latin typeface="Arial" panose="020B0604020202020204" pitchFamily="34" charset="0"/>
                <a:cs typeface="Arial" panose="020B0604020202020204" pitchFamily="34" charset="0"/>
              </a:rPr>
              <a:t>Langdon</a:t>
            </a:r>
            <a:r>
              <a:rPr lang="pt-PT" sz="1100" dirty="0">
                <a:latin typeface="Arial" panose="020B0604020202020204" pitchFamily="34" charset="0"/>
                <a:cs typeface="Arial" panose="020B0604020202020204" pitchFamily="34" charset="0"/>
              </a:rPr>
              <a:t> e uma jovem médica, </a:t>
            </a:r>
            <a:r>
              <a:rPr lang="pt-PT" sz="1100" dirty="0" err="1">
                <a:latin typeface="Arial" panose="020B0604020202020204" pitchFamily="34" charset="0"/>
                <a:cs typeface="Arial" panose="020B0604020202020204" pitchFamily="34" charset="0"/>
              </a:rPr>
              <a:t>Sienna</a:t>
            </a:r>
            <a:r>
              <a:rPr lang="pt-PT" sz="1100" dirty="0">
                <a:latin typeface="Arial" panose="020B0604020202020204" pitchFamily="34" charset="0"/>
                <a:cs typeface="Arial" panose="020B0604020202020204" pitchFamily="34" charset="0"/>
              </a:rPr>
              <a:t> </a:t>
            </a:r>
            <a:r>
              <a:rPr lang="pt-PT" sz="1100" dirty="0" err="1">
                <a:latin typeface="Arial" panose="020B0604020202020204" pitchFamily="34" charset="0"/>
                <a:cs typeface="Arial" panose="020B0604020202020204" pitchFamily="34" charset="0"/>
              </a:rPr>
              <a:t>Brooks</a:t>
            </a:r>
            <a:r>
              <a:rPr lang="pt-PT" sz="1100" dirty="0">
                <a:latin typeface="Arial" panose="020B0604020202020204" pitchFamily="34" charset="0"/>
                <a:cs typeface="Arial" panose="020B0604020202020204" pitchFamily="34" charset="0"/>
              </a:rPr>
              <a:t>, numa corrida alucinante pela cidade de Florença. A única coisa que os pode salvar das garras dos desconhecidos que os perseguem é o conhecimento que </a:t>
            </a:r>
            <a:r>
              <a:rPr lang="pt-PT" sz="1100" dirty="0" err="1">
                <a:latin typeface="Arial" panose="020B0604020202020204" pitchFamily="34" charset="0"/>
                <a:cs typeface="Arial" panose="020B0604020202020204" pitchFamily="34" charset="0"/>
              </a:rPr>
              <a:t>Langdon</a:t>
            </a:r>
            <a:r>
              <a:rPr lang="pt-PT" sz="1100" dirty="0">
                <a:latin typeface="Arial" panose="020B0604020202020204" pitchFamily="34" charset="0"/>
                <a:cs typeface="Arial" panose="020B0604020202020204" pitchFamily="34" charset="0"/>
              </a:rPr>
              <a:t> tem das passagens ocultas e dos segredos antigos que se escondem por detrás das fachadas históricas. </a:t>
            </a:r>
          </a:p>
          <a:p>
            <a:pPr marL="0" indent="0" algn="just">
              <a:buNone/>
            </a:pPr>
            <a:r>
              <a:rPr lang="pt-PT" sz="1100" dirty="0">
                <a:latin typeface="Arial" panose="020B0604020202020204" pitchFamily="34" charset="0"/>
                <a:cs typeface="Arial" panose="020B0604020202020204" pitchFamily="34" charset="0"/>
              </a:rPr>
              <a:t>Tendo como guia apenas alguns versos do Inferno, a obra-prima de Dante, épica e negra, veem-se obrigados a decifrar uma sequência de códigos encerrados em alguns dos artefactos mais célebres da Renascença - esculturas, quadros, edifícios -, de modo a encontrarem a solução de um enigma que pode, ou não, ajudá-los a salvar o mundo de uma ameaça terrível… Passado num cenário extraordinário, inspirado por um dos mais funestos clássicos da literatura, Inferno é o romance mais emocionante e provocador que </a:t>
            </a:r>
            <a:r>
              <a:rPr lang="pt-PT" sz="1100" dirty="0" err="1">
                <a:latin typeface="Arial" panose="020B0604020202020204" pitchFamily="34" charset="0"/>
                <a:cs typeface="Arial" panose="020B0604020202020204" pitchFamily="34" charset="0"/>
              </a:rPr>
              <a:t>Dan</a:t>
            </a:r>
            <a:r>
              <a:rPr lang="pt-PT" sz="1100" dirty="0">
                <a:latin typeface="Arial" panose="020B0604020202020204" pitchFamily="34" charset="0"/>
                <a:cs typeface="Arial" panose="020B0604020202020204" pitchFamily="34" charset="0"/>
              </a:rPr>
              <a:t> Brown já escreveu, uma corrida contra o tempo de cortar a respiração, que vai prender o leitor desde a primeira página até fechar o livro no final. </a:t>
            </a: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1124744"/>
            <a:ext cx="192722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6767559"/>
      </p:ext>
    </p:extLst>
  </p:cSld>
  <p:clrMapOvr>
    <a:masterClrMapping/>
  </p:clrMapOvr>
  <mc:AlternateContent xmlns:mc="http://schemas.openxmlformats.org/markup-compatibility/2006">
    <mc:Choice xmlns:p14="http://schemas.microsoft.com/office/powerpoint/2010/main" Requires="p14">
      <p:transition p14:dur="250" advTm="5000">
        <p:split orient="vert"/>
        <p:sndAc>
          <p:stSnd>
            <p:snd r:embed="rId2" name="camera.wav"/>
          </p:stSnd>
        </p:sndAc>
      </p:transition>
    </mc:Choice>
    <mc:Fallback>
      <p:transition advTm="5000">
        <p:split orient="vert"/>
        <p:sndAc>
          <p:stSnd>
            <p:snd r:embed="rId2" name="camera.wav"/>
          </p:stSnd>
        </p:sndAc>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1935199" y="2438400"/>
            <a:ext cx="199700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p:txBody>
          <a:bodyPr>
            <a:normAutofit fontScale="90000"/>
          </a:bodyPr>
          <a:lstStyle/>
          <a:p>
            <a:r>
              <a:rPr lang="pt-PT" dirty="0" smtClean="0"/>
              <a:t>           Novidades na Biblioteca</a:t>
            </a:r>
            <a:endParaRPr lang="pt-PT" dirty="0"/>
          </a:p>
        </p:txBody>
      </p:sp>
      <p:sp>
        <p:nvSpPr>
          <p:cNvPr id="4" name="Marcador de Posição de Conteúdo 3"/>
          <p:cNvSpPr>
            <a:spLocks noGrp="1"/>
          </p:cNvSpPr>
          <p:nvPr>
            <p:ph sz="quarter" idx="14"/>
          </p:nvPr>
        </p:nvSpPr>
        <p:spPr/>
        <p:txBody>
          <a:bodyPr>
            <a:normAutofit fontScale="85000" lnSpcReduction="10000"/>
          </a:bodyPr>
          <a:lstStyle/>
          <a:p>
            <a:pPr marL="0" indent="0" algn="just">
              <a:buNone/>
            </a:pPr>
            <a:endParaRPr lang="pt-PT" sz="1100" dirty="0" smtClean="0">
              <a:latin typeface="Arial" panose="020B0604020202020204" pitchFamily="34" charset="0"/>
              <a:cs typeface="Arial" panose="020B0604020202020204" pitchFamily="34" charset="0"/>
            </a:endParaRPr>
          </a:p>
          <a:p>
            <a:pPr marL="0" indent="0" algn="just">
              <a:buNone/>
            </a:pPr>
            <a:endParaRPr lang="pt-PT" sz="1100" dirty="0">
              <a:latin typeface="Arial" panose="020B0604020202020204" pitchFamily="34" charset="0"/>
              <a:cs typeface="Arial" panose="020B0604020202020204" pitchFamily="34" charset="0"/>
            </a:endParaRPr>
          </a:p>
          <a:p>
            <a:pPr marL="0" indent="0" algn="just">
              <a:buNone/>
            </a:pPr>
            <a:endParaRPr lang="pt-PT" sz="1100" dirty="0" smtClean="0">
              <a:latin typeface="Arial" panose="020B0604020202020204" pitchFamily="34" charset="0"/>
              <a:cs typeface="Arial" panose="020B0604020202020204" pitchFamily="34" charset="0"/>
            </a:endParaRPr>
          </a:p>
          <a:p>
            <a:pPr marL="0" indent="0" algn="just">
              <a:buNone/>
            </a:pPr>
            <a:endParaRPr lang="pt-PT" sz="1100" dirty="0">
              <a:latin typeface="Arial" panose="020B0604020202020204" pitchFamily="34" charset="0"/>
              <a:cs typeface="Arial" panose="020B0604020202020204" pitchFamily="34" charset="0"/>
            </a:endParaRPr>
          </a:p>
          <a:p>
            <a:pPr marL="0" indent="0" algn="just">
              <a:buNone/>
            </a:pPr>
            <a:endParaRPr lang="pt-PT" sz="1100" dirty="0" smtClean="0">
              <a:latin typeface="Arial" panose="020B0604020202020204" pitchFamily="34" charset="0"/>
              <a:cs typeface="Arial" panose="020B0604020202020204" pitchFamily="34" charset="0"/>
            </a:endParaRPr>
          </a:p>
          <a:p>
            <a:pPr marL="0" indent="0" algn="just">
              <a:buNone/>
            </a:pPr>
            <a:r>
              <a:rPr lang="pt-PT" sz="1100" dirty="0" smtClean="0">
                <a:latin typeface="Arial" panose="020B0604020202020204" pitchFamily="34" charset="0"/>
                <a:cs typeface="Arial" panose="020B0604020202020204" pitchFamily="34" charset="0"/>
              </a:rPr>
              <a:t>Capitães </a:t>
            </a:r>
            <a:r>
              <a:rPr lang="pt-PT" sz="1100" dirty="0">
                <a:latin typeface="Arial" panose="020B0604020202020204" pitchFamily="34" charset="0"/>
                <a:cs typeface="Arial" panose="020B0604020202020204" pitchFamily="34" charset="0"/>
              </a:rPr>
              <a:t>da Areia é o livro de Jorge Amado mais vendido no mundo inteiro. Publicado em 1937, teve a sua primeira edição apreendida e queimada em praça pública pelas autoridades do Estado Novo. Em 1944 conheceu nova edição e, desde então, sucederam-se as edições nacionais e estrangeira, e as adaptações para a rádio, televisão e cinema. Jorge Amado descreve, em páginas carregadas de grande beleza e dramatismo, a vida dos meninos abandonados nas ruas de São Salvador da Bahia, conhecidos por Capitães da Areia.</a:t>
            </a: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1196752"/>
            <a:ext cx="192722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7702385"/>
      </p:ext>
    </p:extLst>
  </p:cSld>
  <p:clrMapOvr>
    <a:masterClrMapping/>
  </p:clrMapOvr>
  <mc:AlternateContent xmlns:mc="http://schemas.openxmlformats.org/markup-compatibility/2006">
    <mc:Choice xmlns:p14="http://schemas.microsoft.com/office/powerpoint/2010/main" Requires="p14">
      <p:transition p14:dur="250" advTm="5000">
        <p:split orient="vert"/>
        <p:sndAc>
          <p:stSnd>
            <p:snd r:embed="rId2" name="camera.wav"/>
          </p:stSnd>
        </p:sndAc>
      </p:transition>
    </mc:Choice>
    <mc:Fallback>
      <p:transition advTm="5000">
        <p:split orient="vert"/>
        <p:sndAc>
          <p:stSnd>
            <p:snd r:embed="rId2" name="camera.wav"/>
          </p:stSnd>
        </p:sndAc>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1844665" y="2438400"/>
            <a:ext cx="217807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p:txBody>
          <a:bodyPr>
            <a:normAutofit fontScale="90000"/>
          </a:bodyPr>
          <a:lstStyle/>
          <a:p>
            <a:r>
              <a:rPr lang="pt-PT" dirty="0" smtClean="0"/>
              <a:t>           Novidades na Biblioteca</a:t>
            </a:r>
            <a:endParaRPr lang="pt-PT" dirty="0"/>
          </a:p>
        </p:txBody>
      </p:sp>
      <p:sp>
        <p:nvSpPr>
          <p:cNvPr id="4" name="Marcador de Posição de Conteúdo 3"/>
          <p:cNvSpPr>
            <a:spLocks noGrp="1"/>
          </p:cNvSpPr>
          <p:nvPr>
            <p:ph sz="quarter" idx="14"/>
          </p:nvPr>
        </p:nvSpPr>
        <p:spPr/>
        <p:txBody>
          <a:bodyPr>
            <a:normAutofit fontScale="92500" lnSpcReduction="10000"/>
          </a:bodyPr>
          <a:lstStyle/>
          <a:p>
            <a:pPr marL="0" indent="0" algn="just">
              <a:buNone/>
            </a:pPr>
            <a:endParaRPr lang="pt-PT" sz="1100" dirty="0" smtClean="0">
              <a:latin typeface="Arial" panose="020B0604020202020204" pitchFamily="34" charset="0"/>
              <a:cs typeface="Arial" panose="020B0604020202020204" pitchFamily="34" charset="0"/>
            </a:endParaRPr>
          </a:p>
          <a:p>
            <a:pPr marL="0" indent="0" algn="just">
              <a:buNone/>
            </a:pPr>
            <a:endParaRPr lang="pt-PT" sz="1100" dirty="0">
              <a:latin typeface="Arial" panose="020B0604020202020204" pitchFamily="34" charset="0"/>
              <a:cs typeface="Arial" panose="020B0604020202020204" pitchFamily="34" charset="0"/>
            </a:endParaRPr>
          </a:p>
          <a:p>
            <a:pPr marL="0" indent="0" algn="just">
              <a:buNone/>
            </a:pPr>
            <a:endParaRPr lang="pt-PT" sz="1100" dirty="0" smtClean="0">
              <a:latin typeface="Arial" panose="020B0604020202020204" pitchFamily="34" charset="0"/>
              <a:cs typeface="Arial" panose="020B0604020202020204" pitchFamily="34" charset="0"/>
            </a:endParaRPr>
          </a:p>
          <a:p>
            <a:pPr marL="0" indent="0" algn="just">
              <a:buNone/>
            </a:pPr>
            <a:r>
              <a:rPr lang="pt-PT" sz="1100" dirty="0">
                <a:latin typeface="Arial" panose="020B0604020202020204" pitchFamily="34" charset="0"/>
                <a:cs typeface="Arial" panose="020B0604020202020204" pitchFamily="34" charset="0"/>
              </a:rPr>
              <a:t>Mundialmente aclamada como a mais bela e trágica história de amor de todos os tempos, Romeu e Julieta conta a história de dois jovens apaixonados, Romeu </a:t>
            </a:r>
            <a:r>
              <a:rPr lang="pt-PT" sz="1100" dirty="0" err="1">
                <a:latin typeface="Arial" panose="020B0604020202020204" pitchFamily="34" charset="0"/>
                <a:cs typeface="Arial" panose="020B0604020202020204" pitchFamily="34" charset="0"/>
              </a:rPr>
              <a:t>Montéquio</a:t>
            </a:r>
            <a:r>
              <a:rPr lang="pt-PT" sz="1100" dirty="0">
                <a:latin typeface="Arial" panose="020B0604020202020204" pitchFamily="34" charset="0"/>
                <a:cs typeface="Arial" panose="020B0604020202020204" pitchFamily="34" charset="0"/>
              </a:rPr>
              <a:t> e Julieta </a:t>
            </a:r>
            <a:r>
              <a:rPr lang="pt-PT" sz="1100" dirty="0" err="1">
                <a:latin typeface="Arial" panose="020B0604020202020204" pitchFamily="34" charset="0"/>
                <a:cs typeface="Arial" panose="020B0604020202020204" pitchFamily="34" charset="0"/>
              </a:rPr>
              <a:t>Capuleto</a:t>
            </a:r>
            <a:r>
              <a:rPr lang="pt-PT" sz="1100" dirty="0">
                <a:latin typeface="Arial" panose="020B0604020202020204" pitchFamily="34" charset="0"/>
                <a:cs typeface="Arial" panose="020B0604020202020204" pitchFamily="34" charset="0"/>
              </a:rPr>
              <a:t>. Filhos de famílias rivais, acabam por não conseguir resistir ao ódio que os separa, mas o seu amor perdurará para além da morte</a:t>
            </a:r>
            <a:r>
              <a:rPr lang="pt-PT" sz="1100" dirty="0" smtClean="0">
                <a:latin typeface="Arial" panose="020B0604020202020204" pitchFamily="34" charset="0"/>
                <a:cs typeface="Arial" panose="020B0604020202020204" pitchFamily="34" charset="0"/>
              </a:rPr>
              <a:t>.</a:t>
            </a:r>
            <a:endParaRPr lang="pt-PT" sz="1100" dirty="0">
              <a:latin typeface="Arial" panose="020B0604020202020204" pitchFamily="34" charset="0"/>
              <a:cs typeface="Arial" panose="020B0604020202020204" pitchFamily="34" charset="0"/>
            </a:endParaRPr>
          </a:p>
          <a:p>
            <a:pPr marL="0" indent="0" algn="just">
              <a:buNone/>
            </a:pPr>
            <a:r>
              <a:rPr lang="pt-PT" sz="1100" dirty="0">
                <a:latin typeface="Arial" panose="020B0604020202020204" pitchFamily="34" charset="0"/>
                <a:cs typeface="Arial" panose="020B0604020202020204" pitchFamily="34" charset="0"/>
              </a:rPr>
              <a:t>Esta nova edição conta com uma cuidadosa tradução de Fernando Villas-Boas e com belíssimas ilustrações de João Fazenda.</a:t>
            </a:r>
          </a:p>
          <a:p>
            <a:pPr marL="0" indent="0" algn="just">
              <a:buNone/>
            </a:pPr>
            <a:endParaRPr lang="pt-PT" sz="1100" dirty="0">
              <a:latin typeface="Arial" panose="020B0604020202020204" pitchFamily="34" charset="0"/>
              <a:cs typeface="Arial" panose="020B0604020202020204" pitchFamily="34" charset="0"/>
            </a:endParaRP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1124744"/>
            <a:ext cx="192722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5861812"/>
      </p:ext>
    </p:extLst>
  </p:cSld>
  <p:clrMapOvr>
    <a:masterClrMapping/>
  </p:clrMapOvr>
  <mc:AlternateContent xmlns:mc="http://schemas.openxmlformats.org/markup-compatibility/2006">
    <mc:Choice xmlns:p14="http://schemas.microsoft.com/office/powerpoint/2010/main" Requires="p14">
      <p:transition p14:dur="250" advTm="5000">
        <p:split orient="vert"/>
        <p:sndAc>
          <p:stSnd>
            <p:snd r:embed="rId2" name="camera.wav"/>
          </p:stSnd>
        </p:sndAc>
      </p:transition>
    </mc:Choice>
    <mc:Fallback>
      <p:transition advTm="5000">
        <p:split orient="vert"/>
        <p:sndAc>
          <p:stSnd>
            <p:snd r:embed="rId2" name="camera.wav"/>
          </p:stSnd>
        </p:sndAc>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1827212" y="2438400"/>
            <a:ext cx="221297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p:txBody>
          <a:bodyPr>
            <a:normAutofit fontScale="90000"/>
          </a:bodyPr>
          <a:lstStyle/>
          <a:p>
            <a:r>
              <a:rPr lang="pt-PT" dirty="0" smtClean="0"/>
              <a:t>           Novidades na Biblioteca</a:t>
            </a:r>
            <a:endParaRPr lang="pt-PT" dirty="0"/>
          </a:p>
        </p:txBody>
      </p:sp>
      <p:sp>
        <p:nvSpPr>
          <p:cNvPr id="4" name="Marcador de Posição de Conteúdo 3"/>
          <p:cNvSpPr>
            <a:spLocks noGrp="1"/>
          </p:cNvSpPr>
          <p:nvPr>
            <p:ph sz="quarter" idx="14"/>
          </p:nvPr>
        </p:nvSpPr>
        <p:spPr/>
        <p:txBody>
          <a:bodyPr>
            <a:normAutofit/>
          </a:bodyPr>
          <a:lstStyle/>
          <a:p>
            <a:pPr marL="0" indent="0" algn="just">
              <a:buNone/>
            </a:pPr>
            <a:endParaRPr lang="pt-PT" sz="1100" dirty="0" smtClean="0">
              <a:latin typeface="Arial" panose="020B0604020202020204" pitchFamily="34" charset="0"/>
              <a:cs typeface="Arial" panose="020B0604020202020204" pitchFamily="34" charset="0"/>
            </a:endParaRPr>
          </a:p>
          <a:p>
            <a:pPr marL="0" indent="0" algn="just">
              <a:buNone/>
            </a:pPr>
            <a:endParaRPr lang="pt-PT" sz="1100" dirty="0">
              <a:latin typeface="Arial" panose="020B0604020202020204" pitchFamily="34" charset="0"/>
              <a:cs typeface="Arial" panose="020B0604020202020204" pitchFamily="34" charset="0"/>
            </a:endParaRPr>
          </a:p>
          <a:p>
            <a:pPr marL="0" indent="0" algn="just">
              <a:buNone/>
            </a:pPr>
            <a:endParaRPr lang="pt-PT" sz="1100" dirty="0" smtClean="0">
              <a:latin typeface="Arial" panose="020B0604020202020204" pitchFamily="34" charset="0"/>
              <a:cs typeface="Arial" panose="020B0604020202020204" pitchFamily="34" charset="0"/>
            </a:endParaRPr>
          </a:p>
          <a:p>
            <a:pPr marL="0" indent="0" algn="just">
              <a:buNone/>
            </a:pPr>
            <a:r>
              <a:rPr lang="pt-PT" sz="1100" dirty="0">
                <a:latin typeface="Arial" panose="020B0604020202020204" pitchFamily="34" charset="0"/>
                <a:cs typeface="Arial" panose="020B0604020202020204" pitchFamily="34" charset="0"/>
              </a:rPr>
              <a:t>Antes de se tornar um dos maiores compositores da música popular brasileira, </a:t>
            </a:r>
            <a:r>
              <a:rPr lang="pt-PT" sz="1100" dirty="0" err="1">
                <a:latin typeface="Arial" panose="020B0604020202020204" pitchFamily="34" charset="0"/>
                <a:cs typeface="Arial" panose="020B0604020202020204" pitchFamily="34" charset="0"/>
              </a:rPr>
              <a:t>Vinicius</a:t>
            </a:r>
            <a:r>
              <a:rPr lang="pt-PT" sz="1100" dirty="0">
                <a:latin typeface="Arial" panose="020B0604020202020204" pitchFamily="34" charset="0"/>
                <a:cs typeface="Arial" panose="020B0604020202020204" pitchFamily="34" charset="0"/>
              </a:rPr>
              <a:t> já se consagrara como poeta da mais alta qualidade literária - seus versos marcam mais de cinquenta anos da literatura brasileira. A presente antologia é mostra dessa habilidade poética de </a:t>
            </a:r>
            <a:r>
              <a:rPr lang="pt-PT" sz="1100" dirty="0" err="1">
                <a:latin typeface="Arial" panose="020B0604020202020204" pitchFamily="34" charset="0"/>
                <a:cs typeface="Arial" panose="020B0604020202020204" pitchFamily="34" charset="0"/>
              </a:rPr>
              <a:t>Vinicius</a:t>
            </a:r>
            <a:r>
              <a:rPr lang="pt-PT" sz="1100" dirty="0">
                <a:latin typeface="Arial" panose="020B0604020202020204" pitchFamily="34" charset="0"/>
                <a:cs typeface="Arial" panose="020B0604020202020204" pitchFamily="34" charset="0"/>
              </a:rPr>
              <a:t> de Moraes.</a:t>
            </a: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1124744"/>
            <a:ext cx="192722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7110249"/>
      </p:ext>
    </p:extLst>
  </p:cSld>
  <p:clrMapOvr>
    <a:masterClrMapping/>
  </p:clrMapOvr>
  <mc:AlternateContent xmlns:mc="http://schemas.openxmlformats.org/markup-compatibility/2006">
    <mc:Choice xmlns:p14="http://schemas.microsoft.com/office/powerpoint/2010/main" Requires="p14">
      <p:transition p14:dur="250" advTm="5000">
        <p:split orient="vert"/>
        <p:sndAc>
          <p:stSnd>
            <p:snd r:embed="rId2" name="camera.wav"/>
          </p:stSnd>
        </p:sndAc>
      </p:transition>
    </mc:Choice>
    <mc:Fallback>
      <p:transition advTm="5000">
        <p:split orient="vert"/>
        <p:sndAc>
          <p:stSnd>
            <p:snd r:embed="rId2" name="camera.wav"/>
          </p:stSnd>
        </p:sndAc>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1740214" y="2438400"/>
            <a:ext cx="2386971"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p:txBody>
          <a:bodyPr>
            <a:normAutofit fontScale="90000"/>
          </a:bodyPr>
          <a:lstStyle/>
          <a:p>
            <a:r>
              <a:rPr lang="pt-PT" dirty="0" smtClean="0"/>
              <a:t>           Novidades na Biblioteca</a:t>
            </a:r>
            <a:endParaRPr lang="pt-PT" dirty="0"/>
          </a:p>
        </p:txBody>
      </p:sp>
      <p:sp>
        <p:nvSpPr>
          <p:cNvPr id="4" name="Marcador de Posição de Conteúdo 3"/>
          <p:cNvSpPr>
            <a:spLocks noGrp="1"/>
          </p:cNvSpPr>
          <p:nvPr>
            <p:ph sz="quarter" idx="14"/>
          </p:nvPr>
        </p:nvSpPr>
        <p:spPr/>
        <p:txBody>
          <a:bodyPr>
            <a:normAutofit fontScale="85000" lnSpcReduction="10000"/>
          </a:bodyPr>
          <a:lstStyle/>
          <a:p>
            <a:pPr marL="0" indent="0" algn="just">
              <a:buNone/>
            </a:pPr>
            <a:endParaRPr lang="pt-PT" sz="1100" dirty="0" smtClean="0">
              <a:latin typeface="Arial" panose="020B0604020202020204" pitchFamily="34" charset="0"/>
              <a:cs typeface="Arial" panose="020B0604020202020204" pitchFamily="34" charset="0"/>
            </a:endParaRPr>
          </a:p>
          <a:p>
            <a:pPr marL="0" indent="0" algn="just">
              <a:buNone/>
            </a:pPr>
            <a:endParaRPr lang="pt-PT" sz="1100" dirty="0">
              <a:latin typeface="Arial" panose="020B0604020202020204" pitchFamily="34" charset="0"/>
              <a:cs typeface="Arial" panose="020B0604020202020204" pitchFamily="34" charset="0"/>
            </a:endParaRPr>
          </a:p>
          <a:p>
            <a:pPr marL="0" indent="0" algn="just">
              <a:buNone/>
            </a:pPr>
            <a:r>
              <a:rPr lang="pt-PT" sz="1100" dirty="0">
                <a:latin typeface="Arial" panose="020B0604020202020204" pitchFamily="34" charset="0"/>
                <a:cs typeface="Arial" panose="020B0604020202020204" pitchFamily="34" charset="0"/>
              </a:rPr>
              <a:t>Publicadas pela primeira vez em Portugal, Garfield em histórias de pôr os cabelos em pé!... mas ainda assim muito divertidas, para ler de um fôlego só, destinadas ao público jovem! Comer, dormir e arreliar o cão </a:t>
            </a:r>
            <a:r>
              <a:rPr lang="pt-PT" sz="1100" dirty="0" err="1">
                <a:latin typeface="Arial" panose="020B0604020202020204" pitchFamily="34" charset="0"/>
                <a:cs typeface="Arial" panose="020B0604020202020204" pitchFamily="34" charset="0"/>
              </a:rPr>
              <a:t>Odie</a:t>
            </a:r>
            <a:r>
              <a:rPr lang="pt-PT" sz="1100" dirty="0">
                <a:latin typeface="Arial" panose="020B0604020202020204" pitchFamily="34" charset="0"/>
                <a:cs typeface="Arial" panose="020B0604020202020204" pitchFamily="34" charset="0"/>
              </a:rPr>
              <a:t> são as actividades preferidas de Garfield. Mas sem saber bem como, os nossos amigos Garfield, </a:t>
            </a:r>
            <a:r>
              <a:rPr lang="pt-PT" sz="1100" dirty="0" err="1">
                <a:latin typeface="Arial" panose="020B0604020202020204" pitchFamily="34" charset="0"/>
                <a:cs typeface="Arial" panose="020B0604020202020204" pitchFamily="34" charset="0"/>
              </a:rPr>
              <a:t>Odie</a:t>
            </a:r>
            <a:r>
              <a:rPr lang="pt-PT" sz="1100" dirty="0">
                <a:latin typeface="Arial" panose="020B0604020202020204" pitchFamily="34" charset="0"/>
                <a:cs typeface="Arial" panose="020B0604020202020204" pitchFamily="34" charset="0"/>
              </a:rPr>
              <a:t> e </a:t>
            </a:r>
            <a:r>
              <a:rPr lang="pt-PT" sz="1100" dirty="0" err="1">
                <a:latin typeface="Arial" panose="020B0604020202020204" pitchFamily="34" charset="0"/>
                <a:cs typeface="Arial" panose="020B0604020202020204" pitchFamily="34" charset="0"/>
              </a:rPr>
              <a:t>Jon</a:t>
            </a:r>
            <a:r>
              <a:rPr lang="pt-PT" sz="1100" dirty="0">
                <a:latin typeface="Arial" panose="020B0604020202020204" pitchFamily="34" charset="0"/>
                <a:cs typeface="Arial" panose="020B0604020202020204" pitchFamily="34" charset="0"/>
              </a:rPr>
              <a:t> acabam sempre por se envolver em agitadas aventuras nas quais o perigo espreita a cada esquina! Sucedem-se arriscadas peripécias marcadas pelo mistério e intriga, doseadas q.b. por uma boa pitada de humor tão ao jeito do famoso gato. Abram alas para monstros, fantasmas e outras temíveis criaturas que mais parecem apostados em dificultar a vida aos nossos amigos... </a:t>
            </a:r>
            <a:endParaRPr lang="pt-PT" sz="1100" dirty="0" smtClean="0">
              <a:latin typeface="Arial" panose="020B0604020202020204" pitchFamily="34" charset="0"/>
              <a:cs typeface="Arial" panose="020B0604020202020204" pitchFamily="34" charset="0"/>
            </a:endParaRP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1124744"/>
            <a:ext cx="192722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818797"/>
      </p:ext>
    </p:extLst>
  </p:cSld>
  <p:clrMapOvr>
    <a:masterClrMapping/>
  </p:clrMapOvr>
  <mc:AlternateContent xmlns:mc="http://schemas.openxmlformats.org/markup-compatibility/2006">
    <mc:Choice xmlns:p14="http://schemas.microsoft.com/office/powerpoint/2010/main" Requires="p14">
      <p:transition p14:dur="250" advTm="5000">
        <p:split orient="vert"/>
        <p:sndAc>
          <p:stSnd>
            <p:snd r:embed="rId2" name="camera.wav"/>
          </p:stSnd>
        </p:sndAc>
      </p:transition>
    </mc:Choice>
    <mc:Fallback>
      <p:transition advTm="5000">
        <p:split orient="vert"/>
        <p:sndAc>
          <p:stSnd>
            <p:snd r:embed="rId2" name="camera.wav"/>
          </p:stSnd>
        </p:sndAc>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1855209" y="2438400"/>
            <a:ext cx="215698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p:txBody>
          <a:bodyPr>
            <a:normAutofit fontScale="90000"/>
          </a:bodyPr>
          <a:lstStyle/>
          <a:p>
            <a:r>
              <a:rPr lang="pt-PT" dirty="0" smtClean="0"/>
              <a:t>           Novidades na Biblioteca</a:t>
            </a:r>
            <a:endParaRPr lang="pt-PT" dirty="0"/>
          </a:p>
        </p:txBody>
      </p:sp>
      <p:sp>
        <p:nvSpPr>
          <p:cNvPr id="4" name="Marcador de Posição de Conteúdo 3"/>
          <p:cNvSpPr>
            <a:spLocks noGrp="1"/>
          </p:cNvSpPr>
          <p:nvPr>
            <p:ph sz="quarter" idx="14"/>
          </p:nvPr>
        </p:nvSpPr>
        <p:spPr/>
        <p:txBody>
          <a:bodyPr>
            <a:normAutofit/>
          </a:bodyPr>
          <a:lstStyle/>
          <a:p>
            <a:pPr marL="0" indent="0" algn="just">
              <a:buNone/>
            </a:pPr>
            <a:endParaRPr lang="pt-PT" sz="1100" dirty="0" smtClean="0">
              <a:latin typeface="Arial" panose="020B0604020202020204" pitchFamily="34" charset="0"/>
              <a:cs typeface="Arial" panose="020B0604020202020204" pitchFamily="34" charset="0"/>
            </a:endParaRPr>
          </a:p>
          <a:p>
            <a:pPr marL="0" indent="0" algn="just">
              <a:buNone/>
            </a:pPr>
            <a:endParaRPr lang="pt-PT" sz="1100" dirty="0">
              <a:latin typeface="Arial" panose="020B0604020202020204" pitchFamily="34" charset="0"/>
              <a:cs typeface="Arial" panose="020B0604020202020204" pitchFamily="34" charset="0"/>
            </a:endParaRP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1124744"/>
            <a:ext cx="192722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2437" y="2276872"/>
            <a:ext cx="2390775"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6728392"/>
      </p:ext>
    </p:extLst>
  </p:cSld>
  <p:clrMapOvr>
    <a:masterClrMapping/>
  </p:clrMapOvr>
  <mc:AlternateContent xmlns:mc="http://schemas.openxmlformats.org/markup-compatibility/2006">
    <mc:Choice xmlns:p14="http://schemas.microsoft.com/office/powerpoint/2010/main" Requires="p14">
      <p:transition p14:dur="250" advTm="5000">
        <p:split orient="vert"/>
        <p:sndAc>
          <p:stSnd>
            <p:snd r:embed="rId2" name="camera.wav"/>
          </p:stSnd>
        </p:sndAc>
      </p:transition>
    </mc:Choice>
    <mc:Fallback>
      <p:transition advTm="5000">
        <p:split orient="vert"/>
        <p:sndAc>
          <p:stSnd>
            <p:snd r:embed="rId2" name="camera.wav"/>
          </p:stSnd>
        </p:sndAc>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1033373" y="1988840"/>
            <a:ext cx="2638365" cy="3426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p:txBody>
          <a:bodyPr>
            <a:normAutofit fontScale="90000"/>
          </a:bodyPr>
          <a:lstStyle/>
          <a:p>
            <a:r>
              <a:rPr lang="pt-PT" dirty="0" smtClean="0"/>
              <a:t>           Novidades na Biblioteca</a:t>
            </a:r>
            <a:endParaRPr lang="pt-PT" dirty="0"/>
          </a:p>
        </p:txBody>
      </p:sp>
      <p:sp>
        <p:nvSpPr>
          <p:cNvPr id="4" name="Marcador de Posição de Conteúdo 3"/>
          <p:cNvSpPr>
            <a:spLocks noGrp="1"/>
          </p:cNvSpPr>
          <p:nvPr>
            <p:ph sz="quarter" idx="14"/>
          </p:nvPr>
        </p:nvSpPr>
        <p:spPr/>
        <p:txBody>
          <a:bodyPr>
            <a:normAutofit/>
          </a:bodyPr>
          <a:lstStyle/>
          <a:p>
            <a:pPr marL="0" indent="0" algn="ctr">
              <a:buNone/>
            </a:pPr>
            <a:endParaRPr lang="pt-PT" sz="1100" b="1" dirty="0" smtClean="0">
              <a:latin typeface="Arial" panose="020B0604020202020204" pitchFamily="34" charset="0"/>
              <a:cs typeface="Arial" panose="020B0604020202020204" pitchFamily="34" charset="0"/>
            </a:endParaRPr>
          </a:p>
          <a:p>
            <a:pPr marL="0" indent="0" algn="ctr">
              <a:buNone/>
            </a:pPr>
            <a:endParaRPr lang="pt-PT" sz="1100" b="1" dirty="0">
              <a:latin typeface="Arial" panose="020B0604020202020204" pitchFamily="34" charset="0"/>
              <a:cs typeface="Arial" panose="020B0604020202020204" pitchFamily="34" charset="0"/>
            </a:endParaRP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1052736"/>
            <a:ext cx="192722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ângulo 4"/>
          <p:cNvSpPr/>
          <p:nvPr/>
        </p:nvSpPr>
        <p:spPr>
          <a:xfrm>
            <a:off x="4572000" y="2505670"/>
            <a:ext cx="3779912" cy="769441"/>
          </a:xfrm>
          <a:prstGeom prst="rect">
            <a:avLst/>
          </a:prstGeom>
        </p:spPr>
        <p:txBody>
          <a:bodyPr wrap="square">
            <a:spAutoFit/>
          </a:bodyPr>
          <a:lstStyle/>
          <a:p>
            <a:pPr algn="ctr"/>
            <a:r>
              <a:rPr lang="pt-PT" sz="1100" b="1" dirty="0">
                <a:latin typeface="Arial" panose="020B0604020202020204" pitchFamily="34" charset="0"/>
                <a:cs typeface="Arial" panose="020B0604020202020204" pitchFamily="34" charset="0"/>
              </a:rPr>
              <a:t>A matéria do </a:t>
            </a:r>
            <a:r>
              <a:rPr lang="pt-PT" sz="1100" b="1" dirty="0" smtClean="0">
                <a:latin typeface="Arial" panose="020B0604020202020204" pitchFamily="34" charset="0"/>
                <a:cs typeface="Arial" panose="020B0604020202020204" pitchFamily="34" charset="0"/>
              </a:rPr>
              <a:t>poema</a:t>
            </a:r>
          </a:p>
          <a:p>
            <a:pPr algn="ctr"/>
            <a:endParaRPr lang="pt-PT" sz="1100" b="1" dirty="0">
              <a:latin typeface="Arial" panose="020B0604020202020204" pitchFamily="34" charset="0"/>
              <a:cs typeface="Arial" panose="020B0604020202020204" pitchFamily="34" charset="0"/>
            </a:endParaRPr>
          </a:p>
          <a:p>
            <a:r>
              <a:rPr lang="pt-PT" sz="1100" dirty="0">
                <a:latin typeface="Arial" panose="020B0604020202020204" pitchFamily="34" charset="0"/>
                <a:cs typeface="Arial" panose="020B0604020202020204" pitchFamily="34" charset="0"/>
              </a:rPr>
              <a:t>Mais um excelente livro de poesia de Nuno Júdice, um dos grandes poetas da actualidade.</a:t>
            </a:r>
          </a:p>
        </p:txBody>
      </p:sp>
    </p:spTree>
    <p:extLst>
      <p:ext uri="{BB962C8B-B14F-4D97-AF65-F5344CB8AC3E}">
        <p14:creationId xmlns:p14="http://schemas.microsoft.com/office/powerpoint/2010/main" val="3699653117"/>
      </p:ext>
    </p:extLst>
  </p:cSld>
  <p:clrMapOvr>
    <a:masterClrMapping/>
  </p:clrMapOvr>
  <mc:AlternateContent xmlns:mc="http://schemas.openxmlformats.org/markup-compatibility/2006">
    <mc:Choice xmlns:p14="http://schemas.microsoft.com/office/powerpoint/2010/main" Requires="p14">
      <p:transition p14:dur="250" advTm="5000">
        <p:split orient="vert"/>
        <p:sndAc>
          <p:stSnd>
            <p:snd r:embed="rId2" name="camera.wav"/>
          </p:stSnd>
        </p:sndAc>
      </p:transition>
    </mc:Choice>
    <mc:Fallback>
      <p:transition advTm="5000">
        <p:split orient="vert"/>
        <p:sndAc>
          <p:stSnd>
            <p:snd r:embed="rId2" name="camera.wav"/>
          </p:stSnd>
        </p:sndAc>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3275856" y="2420888"/>
            <a:ext cx="2196566"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p:txBody>
          <a:bodyPr>
            <a:normAutofit fontScale="90000"/>
          </a:bodyPr>
          <a:lstStyle/>
          <a:p>
            <a:r>
              <a:rPr lang="pt-PT" dirty="0" smtClean="0"/>
              <a:t>           Novidades na Biblioteca</a:t>
            </a:r>
            <a:endParaRPr lang="pt-PT" dirty="0"/>
          </a:p>
        </p:txBody>
      </p:sp>
      <p:sp>
        <p:nvSpPr>
          <p:cNvPr id="4" name="Marcador de Posição de Conteúdo 3"/>
          <p:cNvSpPr>
            <a:spLocks noGrp="1"/>
          </p:cNvSpPr>
          <p:nvPr>
            <p:ph sz="quarter" idx="14"/>
          </p:nvPr>
        </p:nvSpPr>
        <p:spPr/>
        <p:txBody>
          <a:bodyPr>
            <a:normAutofit/>
          </a:bodyPr>
          <a:lstStyle/>
          <a:p>
            <a:pPr marL="0" indent="0" algn="just">
              <a:buNone/>
            </a:pPr>
            <a:endParaRPr lang="pt-PT" sz="1100" dirty="0" smtClean="0">
              <a:latin typeface="Arial" panose="020B0604020202020204" pitchFamily="34" charset="0"/>
              <a:cs typeface="Arial" panose="020B0604020202020204" pitchFamily="34" charset="0"/>
            </a:endParaRPr>
          </a:p>
          <a:p>
            <a:pPr marL="0" indent="0" algn="just">
              <a:buNone/>
            </a:pPr>
            <a:endParaRPr lang="pt-PT" sz="1100" dirty="0">
              <a:latin typeface="Arial" panose="020B0604020202020204" pitchFamily="34" charset="0"/>
              <a:cs typeface="Arial" panose="020B0604020202020204" pitchFamily="34" charset="0"/>
            </a:endParaRP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1124744"/>
            <a:ext cx="192722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9355583"/>
      </p:ext>
    </p:extLst>
  </p:cSld>
  <p:clrMapOvr>
    <a:masterClrMapping/>
  </p:clrMapOvr>
  <mc:AlternateContent xmlns:mc="http://schemas.openxmlformats.org/markup-compatibility/2006">
    <mc:Choice xmlns:p14="http://schemas.microsoft.com/office/powerpoint/2010/main" Requires="p14">
      <p:transition p14:dur="250" advTm="5000">
        <p:split orient="vert"/>
        <p:sndAc>
          <p:stSnd>
            <p:snd r:embed="rId2" name="camera.wav"/>
          </p:stSnd>
        </p:sndAc>
      </p:transition>
    </mc:Choice>
    <mc:Fallback>
      <p:transition advTm="5000">
        <p:split orient="vert"/>
        <p:sndAc>
          <p:stSnd>
            <p:snd r:embed="rId2" name="camera.wav"/>
          </p:stSnd>
        </p:sndAc>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PT" dirty="0" smtClean="0"/>
              <a:t>           Novidades na Biblioteca</a:t>
            </a:r>
            <a:endParaRPr lang="pt-PT" dirty="0"/>
          </a:p>
        </p:txBody>
      </p:sp>
      <p:sp>
        <p:nvSpPr>
          <p:cNvPr id="4" name="Marcador de Posição de Conteúdo 3"/>
          <p:cNvSpPr>
            <a:spLocks noGrp="1"/>
          </p:cNvSpPr>
          <p:nvPr>
            <p:ph sz="quarter" idx="14"/>
          </p:nvPr>
        </p:nvSpPr>
        <p:spPr>
          <a:xfrm rot="1065111">
            <a:off x="4644008" y="2564904"/>
            <a:ext cx="3124200" cy="3124200"/>
          </a:xfrm>
        </p:spPr>
        <p:txBody>
          <a:bodyPr>
            <a:normAutofit/>
          </a:bodyPr>
          <a:lstStyle/>
          <a:p>
            <a:pPr marL="0" indent="0" algn="just">
              <a:buNone/>
            </a:pPr>
            <a:endParaRPr lang="pt-PT" sz="1100" dirty="0" smtClean="0">
              <a:latin typeface="Arial" panose="020B0604020202020204" pitchFamily="34" charset="0"/>
              <a:cs typeface="Arial" panose="020B0604020202020204" pitchFamily="34" charset="0"/>
            </a:endParaRPr>
          </a:p>
          <a:p>
            <a:pPr marL="0" indent="0" algn="just">
              <a:buNone/>
            </a:pPr>
            <a:endParaRPr lang="pt-PT" sz="1100" dirty="0">
              <a:latin typeface="Arial" panose="020B0604020202020204" pitchFamily="34" charset="0"/>
              <a:cs typeface="Arial" panose="020B0604020202020204" pitchFamily="34" charset="0"/>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124744"/>
            <a:ext cx="192722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Program Files\Microsoft Office\MEDIA\CAGCAT10\j0299125.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664" y="2780928"/>
            <a:ext cx="1362002" cy="2234625"/>
          </a:xfrm>
          <a:prstGeom prst="rect">
            <a:avLst/>
          </a:prstGeom>
          <a:noFill/>
          <a:extLst>
            <a:ext uri="{909E8E84-426E-40DD-AFC4-6F175D3DCCD1}">
              <a14:hiddenFill xmlns:a14="http://schemas.microsoft.com/office/drawing/2010/main">
                <a:solidFill>
                  <a:srgbClr val="FFFFFF"/>
                </a:solidFill>
              </a14:hiddenFill>
            </a:ext>
          </a:extLst>
        </p:spPr>
      </p:pic>
      <p:sp>
        <p:nvSpPr>
          <p:cNvPr id="6" name="Rectângulo 5"/>
          <p:cNvSpPr/>
          <p:nvPr/>
        </p:nvSpPr>
        <p:spPr>
          <a:xfrm rot="19932333">
            <a:off x="3552194" y="2878267"/>
            <a:ext cx="4796579" cy="1754326"/>
          </a:xfrm>
          <a:prstGeom prst="rect">
            <a:avLst/>
          </a:prstGeom>
          <a:noFill/>
        </p:spPr>
        <p:txBody>
          <a:bodyPr wrap="square" lIns="91440" tIns="45720" rIns="91440" bIns="45720">
            <a:prstTxWarp prst="textPlain">
              <a:avLst/>
            </a:prstTxWarp>
            <a:spAutoFit/>
            <a:scene3d>
              <a:camera prst="isometricOffAxis1Right"/>
              <a:lightRig rig="threePt" dir="t"/>
            </a:scene3d>
          </a:bodyPr>
          <a:lstStyle/>
          <a:p>
            <a:pPr algn="ctr"/>
            <a:r>
              <a:rPr lang="pt-PT" sz="5400" b="1" dirty="0" smtClean="0">
                <a:ln w="12700">
                  <a:solidFill>
                    <a:sysClr val="windowText" lastClr="000000"/>
                  </a:solidFill>
                  <a:prstDash val="solid"/>
                </a:ln>
                <a:solidFill>
                  <a:srgbClr val="FF0000"/>
                </a:solidFill>
                <a:effectLst>
                  <a:outerShdw blurRad="41275" dist="20320" dir="1800000" algn="tl" rotWithShape="0">
                    <a:srgbClr val="000000">
                      <a:alpha val="40000"/>
                    </a:srgbClr>
                  </a:outerShdw>
                </a:effectLst>
              </a:rPr>
              <a:t>E muito mais…</a:t>
            </a:r>
            <a:endParaRPr lang="pt-PT" sz="5400" b="1" dirty="0">
              <a:ln w="12700">
                <a:solidFill>
                  <a:sysClr val="windowText" lastClr="000000"/>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083430278"/>
      </p:ext>
    </p:extLst>
  </p:cSld>
  <p:clrMapOvr>
    <a:masterClrMapping/>
  </p:clrMapOvr>
  <mc:AlternateContent xmlns:mc="http://schemas.openxmlformats.org/markup-compatibility/2006">
    <mc:Choice xmlns:p14="http://schemas.microsoft.com/office/powerpoint/2010/main" Requires="p14">
      <p:transition p14:dur="250" advTm="5000">
        <p:split orient="vert"/>
        <p:sndAc>
          <p:stSnd>
            <p:snd r:embed="rId2" name="camera.wav"/>
          </p:stSnd>
        </p:sndAc>
      </p:transition>
    </mc:Choice>
    <mc:Fallback>
      <p:transition advTm="5000">
        <p:split orient="vert"/>
        <p:sndAc>
          <p:stSnd>
            <p:snd r:embed="rId2" name="camera.wav"/>
          </p:st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1909974" y="2438400"/>
            <a:ext cx="204745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p:txBody>
          <a:bodyPr>
            <a:normAutofit fontScale="90000"/>
          </a:bodyPr>
          <a:lstStyle/>
          <a:p>
            <a:r>
              <a:rPr lang="pt-PT" dirty="0" smtClean="0"/>
              <a:t>                   Novidades </a:t>
            </a:r>
            <a:r>
              <a:rPr lang="pt-PT" dirty="0"/>
              <a:t>na Biblioteca</a:t>
            </a:r>
          </a:p>
        </p:txBody>
      </p:sp>
      <p:sp>
        <p:nvSpPr>
          <p:cNvPr id="4" name="Marcador de Posição de Conteúdo 3"/>
          <p:cNvSpPr>
            <a:spLocks noGrp="1"/>
          </p:cNvSpPr>
          <p:nvPr>
            <p:ph sz="quarter" idx="14"/>
          </p:nvPr>
        </p:nvSpPr>
        <p:spPr/>
        <p:txBody>
          <a:bodyPr>
            <a:normAutofit fontScale="32500" lnSpcReduction="20000"/>
          </a:bodyPr>
          <a:lstStyle/>
          <a:p>
            <a:pPr marL="0" indent="0" algn="ctr">
              <a:buNone/>
            </a:pPr>
            <a:r>
              <a:rPr lang="pt-PT" sz="2300" b="1" dirty="0">
                <a:latin typeface="Arial" panose="020B0604020202020204" pitchFamily="34" charset="0"/>
                <a:cs typeface="Arial" panose="020B0604020202020204" pitchFamily="34" charset="0"/>
              </a:rPr>
              <a:t>A agricultura </a:t>
            </a:r>
            <a:r>
              <a:rPr lang="pt-PT" sz="2300" b="1" dirty="0" smtClean="0">
                <a:latin typeface="Arial" panose="020B0604020202020204" pitchFamily="34" charset="0"/>
                <a:cs typeface="Arial" panose="020B0604020202020204" pitchFamily="34" charset="0"/>
              </a:rPr>
              <a:t>portuguesa</a:t>
            </a:r>
          </a:p>
          <a:p>
            <a:pPr marL="0" indent="0" algn="ctr">
              <a:buNone/>
            </a:pPr>
            <a:endParaRPr lang="pt-PT" sz="2300" b="1" dirty="0">
              <a:latin typeface="Arial" panose="020B0604020202020204" pitchFamily="34" charset="0"/>
              <a:cs typeface="Arial" panose="020B0604020202020204" pitchFamily="34" charset="0"/>
            </a:endParaRPr>
          </a:p>
          <a:p>
            <a:pPr algn="just"/>
            <a:r>
              <a:rPr lang="pt-PT" sz="2300" dirty="0">
                <a:latin typeface="Arial" panose="020B0604020202020204" pitchFamily="34" charset="0"/>
                <a:cs typeface="Arial" panose="020B0604020202020204" pitchFamily="34" charset="0"/>
              </a:rPr>
              <a:t>Após a adesão de Portugal às Comunidades Europeias, a evolução da agricultura portuguesa foi influenciada, no essencial, pelas mudanças ocorridas na Política Agrícola Comum. Nos primeiros anos após a adesão à CEE, os ajustamentos estruturais e as alterações tecnológicas tiveram como consequência uma evolução bastante favorável dos resultados económicos do sector agrícola nacional e da viabilidade e competitividade das explorações agrícolas portuguesas. A partir de meados dos anos 90, os resultados económicos sectoriais e empresariais da agricultura portuguesa evoluíram de forma desfavorável. São inúmeros os factores que irão influenciar a evolução futura da agricultura portuguesa. Entre eles, importa destacar o comportamento ao longo da próxima década da eficiência económica e da sustentabilidade ambiental dos sistemas de produção agrícola praticados, que irá depender da consistência com que se vierem a aplicar as diferentes medidas e acções que integram o Programa de Desenvolvimento Rural 2014-2020. </a:t>
            </a:r>
          </a:p>
          <a:p>
            <a:endParaRPr lang="pt-PT"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1124744"/>
            <a:ext cx="1927225"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8066342"/>
      </p:ext>
    </p:extLst>
  </p:cSld>
  <p:clrMapOvr>
    <a:masterClrMapping/>
  </p:clrMapOvr>
  <mc:AlternateContent xmlns:mc="http://schemas.openxmlformats.org/markup-compatibility/2006">
    <mc:Choice xmlns:p14="http://schemas.microsoft.com/office/powerpoint/2010/main" Requires="p14">
      <p:transition p14:dur="250" advTm="5000">
        <p:split orient="vert"/>
        <p:sndAc>
          <p:stSnd>
            <p:snd r:embed="rId2" name="camera.wav"/>
          </p:stSnd>
        </p:sndAc>
      </p:transition>
    </mc:Choice>
    <mc:Fallback>
      <p:transition advTm="5000">
        <p:split orient="vert"/>
        <p:sndAc>
          <p:stSnd>
            <p:snd r:embed="rId2" name="camera.wav"/>
          </p:stSnd>
        </p:sndAc>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1911765" y="2438400"/>
            <a:ext cx="2043869"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ítulo 1"/>
          <p:cNvSpPr>
            <a:spLocks noGrp="1"/>
          </p:cNvSpPr>
          <p:nvPr>
            <p:ph type="title"/>
          </p:nvPr>
        </p:nvSpPr>
        <p:spPr/>
        <p:txBody>
          <a:bodyPr>
            <a:normAutofit fontScale="90000"/>
          </a:bodyPr>
          <a:lstStyle/>
          <a:p>
            <a:r>
              <a:rPr lang="pt-PT" dirty="0" smtClean="0"/>
              <a:t>                   Novidades </a:t>
            </a:r>
            <a:r>
              <a:rPr lang="pt-PT" dirty="0"/>
              <a:t>na Biblioteca</a:t>
            </a:r>
          </a:p>
        </p:txBody>
      </p:sp>
      <p:sp>
        <p:nvSpPr>
          <p:cNvPr id="4" name="Marcador de Posição de Conteúdo 3"/>
          <p:cNvSpPr>
            <a:spLocks noGrp="1"/>
          </p:cNvSpPr>
          <p:nvPr>
            <p:ph sz="quarter" idx="14"/>
          </p:nvPr>
        </p:nvSpPr>
        <p:spPr/>
        <p:txBody>
          <a:bodyPr>
            <a:normAutofit fontScale="62500" lnSpcReduction="20000"/>
          </a:bodyPr>
          <a:lstStyle/>
          <a:p>
            <a:pPr marL="0" indent="0" algn="ctr">
              <a:buNone/>
            </a:pPr>
            <a:r>
              <a:rPr lang="pt-PT" b="1" dirty="0">
                <a:latin typeface="Arial" panose="020B0604020202020204" pitchFamily="34" charset="0"/>
                <a:cs typeface="Arial" panose="020B0604020202020204" pitchFamily="34" charset="0"/>
              </a:rPr>
              <a:t>As pescas em Portugal</a:t>
            </a:r>
          </a:p>
          <a:p>
            <a:pPr algn="just"/>
            <a:r>
              <a:rPr lang="pt-PT" sz="1800" dirty="0">
                <a:latin typeface="Arial" panose="020B0604020202020204" pitchFamily="34" charset="0"/>
                <a:cs typeface="Arial" panose="020B0604020202020204" pitchFamily="34" charset="0"/>
              </a:rPr>
              <a:t>O debate sobre as pescas está viciado por mitos e meias-verdades sobre o condicionamento da Comunidade Europeia, a época áurea do Estado Novo ou o peso que perdeu na economia e na demografia. </a:t>
            </a:r>
          </a:p>
          <a:p>
            <a:pPr algn="just"/>
            <a:r>
              <a:rPr lang="pt-PT" sz="1800" dirty="0">
                <a:latin typeface="Arial" panose="020B0604020202020204" pitchFamily="34" charset="0"/>
                <a:cs typeface="Arial" panose="020B0604020202020204" pitchFamily="34" charset="0"/>
              </a:rPr>
              <a:t>Com contributos de pescadores, armadores, cientistas e decisores políticos, esta é uma história das pescas portuguesas e um </a:t>
            </a:r>
            <a:r>
              <a:rPr lang="pt-PT" sz="1800" dirty="0" err="1">
                <a:latin typeface="Arial" panose="020B0604020202020204" pitchFamily="34" charset="0"/>
                <a:cs typeface="Arial" panose="020B0604020202020204" pitchFamily="34" charset="0"/>
              </a:rPr>
              <a:t>retrato</a:t>
            </a:r>
            <a:r>
              <a:rPr lang="pt-PT" sz="1800" dirty="0">
                <a:latin typeface="Arial" panose="020B0604020202020204" pitchFamily="34" charset="0"/>
                <a:cs typeface="Arial" panose="020B0604020202020204" pitchFamily="34" charset="0"/>
              </a:rPr>
              <a:t> do actual estado do sector, num ensaio que lança as bases para um debate urgente e sério sobre as pescas em Portugal.</a:t>
            </a:r>
          </a:p>
          <a:p>
            <a:endParaRPr lang="pt-PT"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1124744"/>
            <a:ext cx="1927225"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19048"/>
      </p:ext>
    </p:extLst>
  </p:cSld>
  <p:clrMapOvr>
    <a:masterClrMapping/>
  </p:clrMapOvr>
  <mc:AlternateContent xmlns:mc="http://schemas.openxmlformats.org/markup-compatibility/2006">
    <mc:Choice xmlns:p14="http://schemas.microsoft.com/office/powerpoint/2010/main" Requires="p14">
      <p:transition p14:dur="250" advTm="5000">
        <p:split orient="vert"/>
        <p:sndAc>
          <p:stSnd>
            <p:snd r:embed="rId2" name="camera.wav"/>
          </p:stSnd>
        </p:sndAc>
      </p:transition>
    </mc:Choice>
    <mc:Fallback>
      <p:transition advTm="5000">
        <p:split orient="vert"/>
        <p:sndAc>
          <p:stSnd>
            <p:snd r:embed="rId2" name="camera.wav"/>
          </p:stSnd>
        </p:sndAc>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3347864" y="2420888"/>
            <a:ext cx="2316673"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p:txBody>
          <a:bodyPr>
            <a:normAutofit fontScale="90000"/>
          </a:bodyPr>
          <a:lstStyle/>
          <a:p>
            <a:r>
              <a:rPr lang="pt-PT" dirty="0" smtClean="0"/>
              <a:t>                    Novidades na biblioteca</a:t>
            </a:r>
            <a:endParaRPr lang="pt-PT"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1140398"/>
            <a:ext cx="1580567"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7252092"/>
      </p:ext>
    </p:extLst>
  </p:cSld>
  <p:clrMapOvr>
    <a:masterClrMapping/>
  </p:clrMapOvr>
  <mc:AlternateContent xmlns:mc="http://schemas.openxmlformats.org/markup-compatibility/2006">
    <mc:Choice xmlns:p14="http://schemas.microsoft.com/office/powerpoint/2010/main" Requires="p14">
      <p:transition p14:dur="250" advTm="5000">
        <p:split orient="vert"/>
        <p:sndAc>
          <p:stSnd>
            <p:snd r:embed="rId2" name="camera.wav"/>
          </p:stSnd>
        </p:sndAc>
      </p:transition>
    </mc:Choice>
    <mc:Fallback>
      <p:transition advTm="5000">
        <p:split orient="vert"/>
        <p:sndAc>
          <p:stSnd>
            <p:snd r:embed="rId2" name="camera.wav"/>
          </p:stSnd>
        </p:sndAc>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Grp="1" noChangeAspect="1" noChangeArrowheads="1"/>
          </p:cNvPicPr>
          <p:nvPr>
            <p:ph sz="quarter" idx="13"/>
          </p:nvPr>
        </p:nvPicPr>
        <p:blipFill>
          <a:blip r:embed="rId3" cstate="print">
            <a:extLst>
              <a:ext uri="{28A0092B-C50C-407E-A947-70E740481C1C}">
                <a14:useLocalDpi xmlns:a14="http://schemas.microsoft.com/office/drawing/2010/main" val="0"/>
              </a:ext>
            </a:extLst>
          </a:blip>
          <a:stretch>
            <a:fillRect/>
          </a:stretch>
        </p:blipFill>
        <p:spPr bwMode="auto">
          <a:xfrm>
            <a:off x="1891008" y="2438400"/>
            <a:ext cx="2085383"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p:txBody>
          <a:bodyPr>
            <a:normAutofit fontScale="90000"/>
          </a:bodyPr>
          <a:lstStyle/>
          <a:p>
            <a:r>
              <a:rPr lang="pt-PT" dirty="0" smtClean="0"/>
              <a:t>           Novidades na Biblioteca</a:t>
            </a:r>
            <a:endParaRPr lang="pt-PT" dirty="0"/>
          </a:p>
        </p:txBody>
      </p:sp>
      <p:sp>
        <p:nvSpPr>
          <p:cNvPr id="4" name="Marcador de Posição de Conteúdo 3"/>
          <p:cNvSpPr>
            <a:spLocks noGrp="1"/>
          </p:cNvSpPr>
          <p:nvPr>
            <p:ph sz="quarter" idx="14"/>
          </p:nvPr>
        </p:nvSpPr>
        <p:spPr/>
        <p:txBody>
          <a:bodyPr>
            <a:normAutofit fontScale="62500" lnSpcReduction="20000"/>
          </a:bodyPr>
          <a:lstStyle/>
          <a:p>
            <a:pPr algn="just"/>
            <a:r>
              <a:rPr lang="pt-PT" sz="1100" dirty="0" smtClean="0">
                <a:latin typeface="Arial" panose="020B0604020202020204" pitchFamily="34" charset="0"/>
                <a:cs typeface="Arial" panose="020B0604020202020204" pitchFamily="34" charset="0"/>
              </a:rPr>
              <a:t>Numa casa portuguesa fica bem… comida vegetariana sobre a mesa!</a:t>
            </a:r>
          </a:p>
          <a:p>
            <a:pPr algn="just"/>
            <a:r>
              <a:rPr lang="pt-PT" sz="1100" dirty="0" smtClean="0">
                <a:latin typeface="Arial" panose="020B0604020202020204" pitchFamily="34" charset="0"/>
                <a:cs typeface="Arial" panose="020B0604020202020204" pitchFamily="34" charset="0"/>
              </a:rPr>
              <a:t>A antiga cozinha tradicional portuguesa não precisa de peixe nem de carne para ser saborosa e atrativa. É possível desfrutar do melhor da gastronomia portuguesa usando exclusivamente ingredientes de origem vegetal e tornando-a ainda mais saudável, ecológica e compassiva.</a:t>
            </a:r>
          </a:p>
          <a:p>
            <a:pPr algn="just"/>
            <a:endParaRPr lang="pt-PT" sz="1100" dirty="0" smtClean="0">
              <a:latin typeface="Arial" panose="020B0604020202020204" pitchFamily="34" charset="0"/>
              <a:cs typeface="Arial" panose="020B0604020202020204" pitchFamily="34" charset="0"/>
            </a:endParaRPr>
          </a:p>
          <a:p>
            <a:pPr algn="just"/>
            <a:r>
              <a:rPr lang="pt-PT" sz="1100" dirty="0" smtClean="0">
                <a:latin typeface="Arial" panose="020B0604020202020204" pitchFamily="34" charset="0"/>
                <a:cs typeface="Arial" panose="020B0604020202020204" pitchFamily="34" charset="0"/>
              </a:rPr>
              <a:t>Pataniscas? Sim, de legumes! Filetes? Sim, de cogumelos! </a:t>
            </a:r>
            <a:r>
              <a:rPr lang="pt-PT" sz="1100" dirty="0" err="1" smtClean="0">
                <a:latin typeface="Arial" panose="020B0604020202020204" pitchFamily="34" charset="0"/>
                <a:cs typeface="Arial" panose="020B0604020202020204" pitchFamily="34" charset="0"/>
              </a:rPr>
              <a:t>Panadinhos</a:t>
            </a:r>
            <a:r>
              <a:rPr lang="pt-PT" sz="1100" dirty="0" smtClean="0">
                <a:latin typeface="Arial" panose="020B0604020202020204" pitchFamily="34" charset="0"/>
                <a:cs typeface="Arial" panose="020B0604020202020204" pitchFamily="34" charset="0"/>
              </a:rPr>
              <a:t>? De beringela! Croquetes? De grão e alheira! Alheira? De cogumelos! Peixinhos da horta, "francesinha", cozido vegan, rojões de seitan, tofu à Zé do Pipo, tempero de vinha d’alhos, migas de feijão, açorda de tomate, cataplana de legumes… mais de 70 receitas com todos os sabores da melhor comida à portuguesa numa versão 100% vegetariana. E não ficam de fora os doces: arroz-doce, natas do céu, travesseiros, pastéis, queijadinhas, bolas-de-berlim, boleima, bolos de arroz, bolo podre… Receitas tradicionais recriadas e preparadas cuidadosamente pela autora de cozinha vegetariana que mais vende em Portugal. </a:t>
            </a:r>
            <a:endParaRPr lang="pt-PT" sz="1100" dirty="0">
              <a:latin typeface="Arial" panose="020B0604020202020204" pitchFamily="34" charset="0"/>
              <a:cs typeface="Arial" panose="020B0604020202020204" pitchFamily="34" charset="0"/>
            </a:endParaRP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1196752"/>
            <a:ext cx="192722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7784938"/>
      </p:ext>
    </p:extLst>
  </p:cSld>
  <p:clrMapOvr>
    <a:masterClrMapping/>
  </p:clrMapOvr>
  <mc:AlternateContent xmlns:mc="http://schemas.openxmlformats.org/markup-compatibility/2006">
    <mc:Choice xmlns:p14="http://schemas.microsoft.com/office/powerpoint/2010/main" Requires="p14">
      <p:transition p14:dur="250" advTm="5000">
        <p:split orient="vert"/>
        <p:sndAc>
          <p:stSnd>
            <p:snd r:embed="rId2" name="camera.wav"/>
          </p:stSnd>
        </p:sndAc>
      </p:transition>
    </mc:Choice>
    <mc:Fallback>
      <p:transition advTm="5000">
        <p:split orient="vert"/>
        <p:sndAc>
          <p:stSnd>
            <p:snd r:embed="rId2" name="camera.wav"/>
          </p:stSnd>
        </p:sndAc>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1921313" y="2438400"/>
            <a:ext cx="2024774"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p:txBody>
          <a:bodyPr>
            <a:normAutofit fontScale="90000"/>
          </a:bodyPr>
          <a:lstStyle/>
          <a:p>
            <a:r>
              <a:rPr lang="pt-PT" dirty="0" smtClean="0"/>
              <a:t>           Novidades na Biblioteca</a:t>
            </a:r>
            <a:endParaRPr lang="pt-PT" dirty="0"/>
          </a:p>
        </p:txBody>
      </p:sp>
      <p:sp>
        <p:nvSpPr>
          <p:cNvPr id="4" name="Marcador de Posição de Conteúdo 3"/>
          <p:cNvSpPr>
            <a:spLocks noGrp="1"/>
          </p:cNvSpPr>
          <p:nvPr>
            <p:ph sz="quarter" idx="14"/>
          </p:nvPr>
        </p:nvSpPr>
        <p:spPr/>
        <p:txBody>
          <a:bodyPr>
            <a:normAutofit fontScale="70000" lnSpcReduction="20000"/>
          </a:bodyPr>
          <a:lstStyle/>
          <a:p>
            <a:pPr marL="0" indent="0" algn="ctr">
              <a:buNone/>
            </a:pPr>
            <a:endParaRPr lang="pt-PT" sz="1100" b="1" dirty="0" smtClean="0">
              <a:latin typeface="Arial" panose="020B0604020202020204" pitchFamily="34" charset="0"/>
              <a:cs typeface="Arial" panose="020B0604020202020204" pitchFamily="34" charset="0"/>
            </a:endParaRPr>
          </a:p>
          <a:p>
            <a:pPr marL="0" indent="0" algn="ctr">
              <a:buNone/>
            </a:pPr>
            <a:endParaRPr lang="pt-PT" sz="1100" b="1" dirty="0">
              <a:latin typeface="Arial" panose="020B0604020202020204" pitchFamily="34" charset="0"/>
              <a:cs typeface="Arial" panose="020B0604020202020204" pitchFamily="34" charset="0"/>
            </a:endParaRPr>
          </a:p>
          <a:p>
            <a:pPr marL="0" indent="0" algn="ctr">
              <a:buNone/>
            </a:pPr>
            <a:r>
              <a:rPr lang="pt-PT" sz="1100" b="1" dirty="0" smtClean="0">
                <a:latin typeface="Arial" panose="020B0604020202020204" pitchFamily="34" charset="0"/>
                <a:cs typeface="Arial" panose="020B0604020202020204" pitchFamily="34" charset="0"/>
              </a:rPr>
              <a:t>Divina Comédia</a:t>
            </a:r>
          </a:p>
          <a:p>
            <a:pPr marL="0" indent="0" algn="ctr">
              <a:buNone/>
            </a:pPr>
            <a:endParaRPr lang="pt-PT" sz="1100" b="1" dirty="0">
              <a:latin typeface="Arial" panose="020B0604020202020204" pitchFamily="34" charset="0"/>
              <a:cs typeface="Arial" panose="020B0604020202020204" pitchFamily="34" charset="0"/>
            </a:endParaRPr>
          </a:p>
          <a:p>
            <a:pPr algn="just"/>
            <a:r>
              <a:rPr lang="pt-PT" sz="1100" dirty="0">
                <a:latin typeface="Arial" panose="020B0604020202020204" pitchFamily="34" charset="0"/>
                <a:cs typeface="Arial" panose="020B0604020202020204" pitchFamily="34" charset="0"/>
              </a:rPr>
              <a:t>Longo poema épico e teológico, A Divina Comédia divide-se em três partes: o Inferno, o Purgatório e o Paraíso. Não há uma datação exacta da obra, mas presume-se que tenha sido escrita entre 1304 e 1321, ano da morte de Dante.</a:t>
            </a:r>
          </a:p>
          <a:p>
            <a:pPr algn="just"/>
            <a:r>
              <a:rPr lang="pt-PT" sz="1100" dirty="0">
                <a:latin typeface="Arial" panose="020B0604020202020204" pitchFamily="34" charset="0"/>
                <a:cs typeface="Arial" panose="020B0604020202020204" pitchFamily="34" charset="0"/>
              </a:rPr>
              <a:t>A Divina Comédia foi escrita em língua toscana - muito próxima do que hoje se designa por italiano - num registo vulgar, portanto, por oposição ao uso generalizado do latim na escrita erudita. Assim se tornou a obra fundadora da língua italiana moderna. </a:t>
            </a:r>
          </a:p>
          <a:p>
            <a:pPr algn="just"/>
            <a:r>
              <a:rPr lang="pt-PT" sz="1100" dirty="0">
                <a:latin typeface="Arial" panose="020B0604020202020204" pitchFamily="34" charset="0"/>
                <a:cs typeface="Arial" panose="020B0604020202020204" pitchFamily="34" charset="0"/>
              </a:rPr>
              <a:t>Em Portugal A Divina Comédia chegou a um universo de leitores alargado através da inexcedível tradução de Vasco Graça Moura. Com mais de seis edições desde a sua primeira publicação, A Divina Comédia conheceu em Portugal um sucesso e uma popularidade extraordinários.</a:t>
            </a: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1052736"/>
            <a:ext cx="192722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2504343"/>
      </p:ext>
    </p:extLst>
  </p:cSld>
  <p:clrMapOvr>
    <a:masterClrMapping/>
  </p:clrMapOvr>
  <mc:AlternateContent xmlns:mc="http://schemas.openxmlformats.org/markup-compatibility/2006">
    <mc:Choice xmlns:p14="http://schemas.microsoft.com/office/powerpoint/2010/main" Requires="p14">
      <p:transition p14:dur="250" advTm="5000">
        <p:split orient="vert"/>
        <p:sndAc>
          <p:stSnd>
            <p:snd r:embed="rId2" name="camera.wav"/>
          </p:stSnd>
        </p:sndAc>
      </p:transition>
    </mc:Choice>
    <mc:Fallback>
      <p:transition advTm="5000">
        <p:split orient="vert"/>
        <p:sndAc>
          <p:stSnd>
            <p:snd r:embed="rId2" name="camera.wav"/>
          </p:stSnd>
        </p:sndAc>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1876861" y="2438400"/>
            <a:ext cx="2113677"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p:txBody>
          <a:bodyPr>
            <a:normAutofit fontScale="90000"/>
          </a:bodyPr>
          <a:lstStyle/>
          <a:p>
            <a:r>
              <a:rPr lang="pt-PT" dirty="0" smtClean="0"/>
              <a:t>           Novidades na Biblioteca</a:t>
            </a:r>
            <a:endParaRPr lang="pt-PT" dirty="0"/>
          </a:p>
        </p:txBody>
      </p:sp>
      <p:sp>
        <p:nvSpPr>
          <p:cNvPr id="4" name="Marcador de Posição de Conteúdo 3"/>
          <p:cNvSpPr>
            <a:spLocks noGrp="1"/>
          </p:cNvSpPr>
          <p:nvPr>
            <p:ph sz="quarter" idx="14"/>
          </p:nvPr>
        </p:nvSpPr>
        <p:spPr/>
        <p:txBody>
          <a:bodyPr>
            <a:normAutofit fontScale="70000" lnSpcReduction="20000"/>
          </a:bodyPr>
          <a:lstStyle/>
          <a:p>
            <a:pPr marL="0" indent="0" algn="ctr">
              <a:buNone/>
            </a:pPr>
            <a:endParaRPr lang="pt-PT" sz="1100" b="1" dirty="0" smtClean="0">
              <a:latin typeface="Arial" panose="020B0604020202020204" pitchFamily="34" charset="0"/>
              <a:cs typeface="Arial" panose="020B0604020202020204" pitchFamily="34" charset="0"/>
            </a:endParaRPr>
          </a:p>
          <a:p>
            <a:pPr marL="0" indent="0" algn="ctr">
              <a:buNone/>
            </a:pPr>
            <a:r>
              <a:rPr lang="pt-PT" sz="1100" b="1" dirty="0">
                <a:latin typeface="Arial" panose="020B0604020202020204" pitchFamily="34" charset="0"/>
                <a:cs typeface="Arial" panose="020B0604020202020204" pitchFamily="34" charset="0"/>
              </a:rPr>
              <a:t>A </a:t>
            </a:r>
            <a:r>
              <a:rPr lang="pt-PT" sz="1100" b="1" dirty="0" smtClean="0">
                <a:latin typeface="Arial" panose="020B0604020202020204" pitchFamily="34" charset="0"/>
                <a:cs typeface="Arial" panose="020B0604020202020204" pitchFamily="34" charset="0"/>
              </a:rPr>
              <a:t>selva</a:t>
            </a:r>
          </a:p>
          <a:p>
            <a:pPr marL="0" indent="0" algn="ctr">
              <a:buNone/>
            </a:pPr>
            <a:endParaRPr lang="pt-PT" sz="1100" dirty="0">
              <a:latin typeface="Arial" panose="020B0604020202020204" pitchFamily="34" charset="0"/>
              <a:cs typeface="Arial" panose="020B0604020202020204" pitchFamily="34" charset="0"/>
            </a:endParaRPr>
          </a:p>
          <a:p>
            <a:pPr marL="0" indent="0" algn="just">
              <a:buNone/>
            </a:pPr>
            <a:r>
              <a:rPr lang="pt-PT" sz="1100" dirty="0">
                <a:latin typeface="Arial" panose="020B0604020202020204" pitchFamily="34" charset="0"/>
                <a:cs typeface="Arial" panose="020B0604020202020204" pitchFamily="34" charset="0"/>
              </a:rPr>
              <a:t>Considerado um dos livros-monumento e de maior sucesso, dentro e fora de portas, da nossa literatura moderna, A Selva, notável epopeia sobre a vida dos seringueiros na selva </a:t>
            </a:r>
            <a:r>
              <a:rPr lang="pt-PT" sz="1100" dirty="0" err="1">
                <a:latin typeface="Arial" panose="020B0604020202020204" pitchFamily="34" charset="0"/>
                <a:cs typeface="Arial" panose="020B0604020202020204" pitchFamily="34" charset="0"/>
              </a:rPr>
              <a:t>amazônica</a:t>
            </a:r>
            <a:r>
              <a:rPr lang="pt-PT" sz="1100" dirty="0">
                <a:latin typeface="Arial" panose="020B0604020202020204" pitchFamily="34" charset="0"/>
                <a:cs typeface="Arial" panose="020B0604020202020204" pitchFamily="34" charset="0"/>
              </a:rPr>
              <a:t> durante os anos de declínio do ciclo da borracha, foi lida e amplamente elogiada por nomes que vão desde Jaime Brasil (Livro único na literatura de todo o mundo) a Agustina Bessa-Luís: (obra-prima) e Jorge Amado (clássico do nosso tempo), não passando igualmente despercebida a grandes figuras da literatura internacional, como </a:t>
            </a:r>
            <a:r>
              <a:rPr lang="pt-PT" sz="1100" dirty="0" err="1">
                <a:latin typeface="Arial" panose="020B0604020202020204" pitchFamily="34" charset="0"/>
                <a:cs typeface="Arial" panose="020B0604020202020204" pitchFamily="34" charset="0"/>
              </a:rPr>
              <a:t>Albert</a:t>
            </a:r>
            <a:r>
              <a:rPr lang="pt-PT" sz="1100" dirty="0">
                <a:latin typeface="Arial" panose="020B0604020202020204" pitchFamily="34" charset="0"/>
                <a:cs typeface="Arial" panose="020B0604020202020204" pitchFamily="34" charset="0"/>
              </a:rPr>
              <a:t> Camus (estilo sinuoso e sugestivo, como uma vegetação exuberante de termos estranhos e maravilhosos. Livro inesquecível), Blaise </a:t>
            </a:r>
            <a:r>
              <a:rPr lang="pt-PT" sz="1100" dirty="0" err="1">
                <a:latin typeface="Arial" panose="020B0604020202020204" pitchFamily="34" charset="0"/>
                <a:cs typeface="Arial" panose="020B0604020202020204" pitchFamily="34" charset="0"/>
              </a:rPr>
              <a:t>Cendars</a:t>
            </a:r>
            <a:r>
              <a:rPr lang="pt-PT" sz="1100" dirty="0">
                <a:latin typeface="Arial" panose="020B0604020202020204" pitchFamily="34" charset="0"/>
                <a:cs typeface="Arial" panose="020B0604020202020204" pitchFamily="34" charset="0"/>
              </a:rPr>
              <a:t> (brilhante e ardente estilista), seu tradutor francês ou </a:t>
            </a:r>
            <a:r>
              <a:rPr lang="pt-PT" sz="1100" dirty="0" err="1">
                <a:latin typeface="Arial" panose="020B0604020202020204" pitchFamily="34" charset="0"/>
                <a:cs typeface="Arial" panose="020B0604020202020204" pitchFamily="34" charset="0"/>
              </a:rPr>
              <a:t>Ztefan</a:t>
            </a:r>
            <a:r>
              <a:rPr lang="pt-PT" sz="1100" dirty="0">
                <a:latin typeface="Arial" panose="020B0604020202020204" pitchFamily="34" charset="0"/>
                <a:cs typeface="Arial" panose="020B0604020202020204" pitchFamily="34" charset="0"/>
              </a:rPr>
              <a:t> </a:t>
            </a:r>
            <a:r>
              <a:rPr lang="pt-PT" sz="1100" dirty="0" err="1">
                <a:latin typeface="Arial" panose="020B0604020202020204" pitchFamily="34" charset="0"/>
                <a:cs typeface="Arial" panose="020B0604020202020204" pitchFamily="34" charset="0"/>
              </a:rPr>
              <a:t>Zweig</a:t>
            </a:r>
            <a:r>
              <a:rPr lang="pt-PT" sz="1100" dirty="0">
                <a:latin typeface="Arial" panose="020B0604020202020204" pitchFamily="34" charset="0"/>
                <a:cs typeface="Arial" panose="020B0604020202020204" pitchFamily="34" charset="0"/>
              </a:rPr>
              <a:t> (admirável romance).</a:t>
            </a: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1124744"/>
            <a:ext cx="192722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8804235"/>
      </p:ext>
    </p:extLst>
  </p:cSld>
  <p:clrMapOvr>
    <a:masterClrMapping/>
  </p:clrMapOvr>
  <mc:AlternateContent xmlns:mc="http://schemas.openxmlformats.org/markup-compatibility/2006">
    <mc:Choice xmlns:p14="http://schemas.microsoft.com/office/powerpoint/2010/main" Requires="p14">
      <p:transition p14:dur="250" advTm="5000">
        <p:split orient="vert"/>
        <p:sndAc>
          <p:stSnd>
            <p:snd r:embed="rId2" name="camera.wav"/>
          </p:stSnd>
        </p:sndAc>
      </p:transition>
    </mc:Choice>
    <mc:Fallback>
      <p:transition advTm="5000">
        <p:split orient="vert"/>
        <p:sndAc>
          <p:stSnd>
            <p:snd r:embed="rId2" name="camera.wav"/>
          </p:stSnd>
        </p:sndAc>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1901892" y="2438400"/>
            <a:ext cx="206361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p:txBody>
          <a:bodyPr>
            <a:normAutofit fontScale="90000"/>
          </a:bodyPr>
          <a:lstStyle/>
          <a:p>
            <a:r>
              <a:rPr lang="pt-PT" dirty="0" smtClean="0"/>
              <a:t>           Novidades na Biblioteca</a:t>
            </a:r>
            <a:endParaRPr lang="pt-PT" dirty="0"/>
          </a:p>
        </p:txBody>
      </p:sp>
      <p:sp>
        <p:nvSpPr>
          <p:cNvPr id="4" name="Marcador de Posição de Conteúdo 3"/>
          <p:cNvSpPr>
            <a:spLocks noGrp="1"/>
          </p:cNvSpPr>
          <p:nvPr>
            <p:ph sz="quarter" idx="14"/>
          </p:nvPr>
        </p:nvSpPr>
        <p:spPr/>
        <p:txBody>
          <a:bodyPr>
            <a:normAutofit lnSpcReduction="10000"/>
          </a:bodyPr>
          <a:lstStyle/>
          <a:p>
            <a:pPr marL="0" indent="0" algn="ctr">
              <a:buNone/>
            </a:pPr>
            <a:endParaRPr lang="pt-PT" sz="1100" b="1" dirty="0" smtClean="0">
              <a:latin typeface="Arial" panose="020B0604020202020204" pitchFamily="34" charset="0"/>
              <a:cs typeface="Arial" panose="020B0604020202020204" pitchFamily="34" charset="0"/>
            </a:endParaRPr>
          </a:p>
          <a:p>
            <a:pPr marL="0" indent="0" algn="ctr">
              <a:buNone/>
            </a:pPr>
            <a:endParaRPr lang="pt-PT" sz="1100" b="1" dirty="0">
              <a:latin typeface="Arial" panose="020B0604020202020204" pitchFamily="34" charset="0"/>
              <a:cs typeface="Arial" panose="020B0604020202020204" pitchFamily="34" charset="0"/>
            </a:endParaRPr>
          </a:p>
          <a:p>
            <a:pPr marL="0" indent="0" algn="ctr">
              <a:buNone/>
            </a:pPr>
            <a:endParaRPr lang="pt-PT" sz="1100" b="1" dirty="0" smtClean="0">
              <a:latin typeface="Arial" panose="020B0604020202020204" pitchFamily="34" charset="0"/>
              <a:cs typeface="Arial" panose="020B0604020202020204" pitchFamily="34" charset="0"/>
            </a:endParaRPr>
          </a:p>
          <a:p>
            <a:pPr marL="0" indent="0" algn="ctr">
              <a:buNone/>
            </a:pPr>
            <a:r>
              <a:rPr lang="pt-PT" sz="1100" b="1" dirty="0" smtClean="0">
                <a:latin typeface="Arial" panose="020B0604020202020204" pitchFamily="34" charset="0"/>
                <a:cs typeface="Arial" panose="020B0604020202020204" pitchFamily="34" charset="0"/>
              </a:rPr>
              <a:t>As </a:t>
            </a:r>
            <a:r>
              <a:rPr lang="pt-PT" sz="1100" b="1" dirty="0">
                <a:latin typeface="Arial" panose="020B0604020202020204" pitchFamily="34" charset="0"/>
                <a:cs typeface="Arial" panose="020B0604020202020204" pitchFamily="34" charset="0"/>
              </a:rPr>
              <a:t>aventuras de João sem </a:t>
            </a:r>
            <a:r>
              <a:rPr lang="pt-PT" sz="1100" b="1" dirty="0" smtClean="0">
                <a:latin typeface="Arial" panose="020B0604020202020204" pitchFamily="34" charset="0"/>
                <a:cs typeface="Arial" panose="020B0604020202020204" pitchFamily="34" charset="0"/>
              </a:rPr>
              <a:t>medo</a:t>
            </a:r>
          </a:p>
          <a:p>
            <a:pPr marL="0" indent="0" algn="ctr">
              <a:buNone/>
            </a:pPr>
            <a:endParaRPr lang="pt-PT" sz="1100" b="1" dirty="0">
              <a:latin typeface="Arial" panose="020B0604020202020204" pitchFamily="34" charset="0"/>
              <a:cs typeface="Arial" panose="020B0604020202020204" pitchFamily="34" charset="0"/>
            </a:endParaRPr>
          </a:p>
          <a:p>
            <a:pPr marL="0" indent="0" algn="just">
              <a:buNone/>
            </a:pPr>
            <a:r>
              <a:rPr lang="pt-PT" sz="1100" dirty="0" smtClean="0">
                <a:latin typeface="Arial" panose="020B0604020202020204" pitchFamily="34" charset="0"/>
                <a:cs typeface="Arial" panose="020B0604020202020204" pitchFamily="34" charset="0"/>
              </a:rPr>
              <a:t>Livro </a:t>
            </a:r>
            <a:r>
              <a:rPr lang="pt-PT" sz="1100" dirty="0">
                <a:latin typeface="Arial" panose="020B0604020202020204" pitchFamily="34" charset="0"/>
                <a:cs typeface="Arial" panose="020B0604020202020204" pitchFamily="34" charset="0"/>
              </a:rPr>
              <a:t>recomendado para o 3º ciclo, destinado a leitura autónoma. Também recomendado para a Formação de Adultos, como sugestão de leitura. História fantástica que recorre ao imaginário mágico, por vezes de inspiração surrealista, este romance é um prodígio de efabulação e engenho narrativo.</a:t>
            </a:r>
          </a:p>
          <a:p>
            <a:pPr marL="0" indent="0" algn="ctr">
              <a:buNone/>
            </a:pPr>
            <a:endParaRPr lang="pt-PT" sz="1100" b="1" dirty="0" smtClean="0">
              <a:latin typeface="Arial" panose="020B0604020202020204" pitchFamily="34" charset="0"/>
              <a:cs typeface="Arial" panose="020B0604020202020204" pitchFamily="34" charset="0"/>
            </a:endParaRP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1124744"/>
            <a:ext cx="192722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7234426"/>
      </p:ext>
    </p:extLst>
  </p:cSld>
  <p:clrMapOvr>
    <a:masterClrMapping/>
  </p:clrMapOvr>
  <mc:AlternateContent xmlns:mc="http://schemas.openxmlformats.org/markup-compatibility/2006">
    <mc:Choice xmlns:p14="http://schemas.microsoft.com/office/powerpoint/2010/main" Requires="p14">
      <p:transition p14:dur="250" advTm="5000">
        <p:split orient="vert"/>
        <p:sndAc>
          <p:stSnd>
            <p:snd r:embed="rId2" name="camera.wav"/>
          </p:stSnd>
        </p:sndAc>
      </p:transition>
    </mc:Choice>
    <mc:Fallback>
      <p:transition advTm="5000">
        <p:split orient="vert"/>
        <p:sndAc>
          <p:stSnd>
            <p:snd r:embed="rId2" name="camera.wav"/>
          </p:stSnd>
        </p:sndAc>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lta costura">
  <a:themeElements>
    <a:clrScheme name="Alta costura">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Rigor">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lta costura">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140</TotalTime>
  <Words>3167</Words>
  <Application>Microsoft Office PowerPoint</Application>
  <PresentationFormat>Apresentação no Ecrã (4:3)</PresentationFormat>
  <Paragraphs>156</Paragraphs>
  <Slides>28</Slides>
  <Notes>0</Notes>
  <HiddenSlides>0</HiddenSlides>
  <MMClips>0</MMClips>
  <ScaleCrop>false</ScaleCrop>
  <HeadingPairs>
    <vt:vector size="4" baseType="variant">
      <vt:variant>
        <vt:lpstr>Tema</vt:lpstr>
      </vt:variant>
      <vt:variant>
        <vt:i4>1</vt:i4>
      </vt:variant>
      <vt:variant>
        <vt:lpstr>Títulos dos diapositivos</vt:lpstr>
      </vt:variant>
      <vt:variant>
        <vt:i4>28</vt:i4>
      </vt:variant>
    </vt:vector>
  </HeadingPairs>
  <TitlesOfParts>
    <vt:vector size="29" baseType="lpstr">
      <vt:lpstr>Alta costura</vt:lpstr>
      <vt:lpstr>          Novidades na Biblioteca</vt:lpstr>
      <vt:lpstr>                 Novidades na Biblioteca</vt:lpstr>
      <vt:lpstr>                   Novidades na Biblioteca</vt:lpstr>
      <vt:lpstr>                   Novidades na Biblioteca</vt:lpstr>
      <vt:lpstr>                    Novidades na biblioteca</vt:lpstr>
      <vt:lpstr>           Novidades na Biblioteca</vt:lpstr>
      <vt:lpstr>           Novidades na Biblioteca</vt:lpstr>
      <vt:lpstr>           Novidades na Biblioteca</vt:lpstr>
      <vt:lpstr>           Novidades na Biblioteca</vt:lpstr>
      <vt:lpstr>           Novidades na Biblioteca</vt:lpstr>
      <vt:lpstr>           Novidades na Biblioteca</vt:lpstr>
      <vt:lpstr>           Novidades na Biblioteca</vt:lpstr>
      <vt:lpstr>           Novidades na Biblioteca</vt:lpstr>
      <vt:lpstr>           Novidades na Biblioteca</vt:lpstr>
      <vt:lpstr>           Novidades na Biblioteca</vt:lpstr>
      <vt:lpstr>           Novidades na Biblioteca</vt:lpstr>
      <vt:lpstr>           Novidades na Biblioteca</vt:lpstr>
      <vt:lpstr>           Novidades na Biblioteca</vt:lpstr>
      <vt:lpstr>           Novidades na Biblioteca</vt:lpstr>
      <vt:lpstr>           Novidades na Biblioteca</vt:lpstr>
      <vt:lpstr>           Novidades na Biblioteca</vt:lpstr>
      <vt:lpstr>           Novidades na Biblioteca</vt:lpstr>
      <vt:lpstr>           Novidades na Biblioteca</vt:lpstr>
      <vt:lpstr>           Novidades na Biblioteca</vt:lpstr>
      <vt:lpstr>           Novidades na Biblioteca</vt:lpstr>
      <vt:lpstr>           Novidades na Biblioteca</vt:lpstr>
      <vt:lpstr>           Novidades na Biblioteca</vt:lpstr>
      <vt:lpstr>           Novidades na Biblioteca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Novidades na Biblioteca</dc:title>
  <dc:creator>Biblioteca Ebsa</dc:creator>
  <cp:lastModifiedBy>Biblioteca Ebsa</cp:lastModifiedBy>
  <cp:revision>18</cp:revision>
  <dcterms:created xsi:type="dcterms:W3CDTF">2019-03-11T12:33:13Z</dcterms:created>
  <dcterms:modified xsi:type="dcterms:W3CDTF">2019-03-21T11:57:52Z</dcterms:modified>
</cp:coreProperties>
</file>